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6" r:id="rId4"/>
  </p:sldMasterIdLst>
  <p:notesMasterIdLst>
    <p:notesMasterId r:id="rId72"/>
  </p:notesMasterIdLst>
  <p:sldIdLst>
    <p:sldId id="256" r:id="rId5"/>
    <p:sldId id="333" r:id="rId6"/>
    <p:sldId id="332" r:id="rId7"/>
    <p:sldId id="2147470362" r:id="rId8"/>
    <p:sldId id="2147470312" r:id="rId9"/>
    <p:sldId id="327" r:id="rId10"/>
    <p:sldId id="591" r:id="rId11"/>
    <p:sldId id="2147471881" r:id="rId12"/>
    <p:sldId id="2147471880" r:id="rId13"/>
    <p:sldId id="3873" r:id="rId14"/>
    <p:sldId id="2147470334" r:id="rId15"/>
    <p:sldId id="2147470375" r:id="rId16"/>
    <p:sldId id="2147470376" r:id="rId17"/>
    <p:sldId id="259" r:id="rId18"/>
    <p:sldId id="2147470377" r:id="rId19"/>
    <p:sldId id="2147471858" r:id="rId20"/>
    <p:sldId id="2147470337" r:id="rId21"/>
    <p:sldId id="2147470378" r:id="rId22"/>
    <p:sldId id="2147471886" r:id="rId23"/>
    <p:sldId id="315" r:id="rId24"/>
    <p:sldId id="2147471849" r:id="rId25"/>
    <p:sldId id="2147471855" r:id="rId26"/>
    <p:sldId id="2147471839" r:id="rId27"/>
    <p:sldId id="2147471859" r:id="rId28"/>
    <p:sldId id="2147470316" r:id="rId29"/>
    <p:sldId id="2147471857" r:id="rId30"/>
    <p:sldId id="2147471860" r:id="rId31"/>
    <p:sldId id="2147471856" r:id="rId32"/>
    <p:sldId id="2147470382" r:id="rId33"/>
    <p:sldId id="2147470383" r:id="rId34"/>
    <p:sldId id="2147471885" r:id="rId35"/>
    <p:sldId id="2147471887" r:id="rId36"/>
    <p:sldId id="2147471863" r:id="rId37"/>
    <p:sldId id="2147471864" r:id="rId38"/>
    <p:sldId id="2147471865" r:id="rId39"/>
    <p:sldId id="2147471866" r:id="rId40"/>
    <p:sldId id="326" r:id="rId41"/>
    <p:sldId id="2147471888" r:id="rId42"/>
    <p:sldId id="2147470335" r:id="rId43"/>
    <p:sldId id="329" r:id="rId44"/>
    <p:sldId id="2147471848" r:id="rId45"/>
    <p:sldId id="2147471847" r:id="rId46"/>
    <p:sldId id="2147470394" r:id="rId47"/>
    <p:sldId id="2147471878" r:id="rId48"/>
    <p:sldId id="2147471879" r:id="rId49"/>
    <p:sldId id="2147470379" r:id="rId50"/>
    <p:sldId id="325" r:id="rId51"/>
    <p:sldId id="2147470368" r:id="rId52"/>
    <p:sldId id="328" r:id="rId53"/>
    <p:sldId id="389" r:id="rId54"/>
    <p:sldId id="430" r:id="rId55"/>
    <p:sldId id="444" r:id="rId56"/>
    <p:sldId id="2147471890" r:id="rId57"/>
    <p:sldId id="436" r:id="rId58"/>
    <p:sldId id="2147471889" r:id="rId59"/>
    <p:sldId id="2147471869" r:id="rId60"/>
    <p:sldId id="2147471891" r:id="rId61"/>
    <p:sldId id="2147471872" r:id="rId62"/>
    <p:sldId id="2147471873" r:id="rId63"/>
    <p:sldId id="2147471875" r:id="rId64"/>
    <p:sldId id="2147471833" r:id="rId65"/>
    <p:sldId id="2147470317" r:id="rId66"/>
    <p:sldId id="330" r:id="rId67"/>
    <p:sldId id="2147471846" r:id="rId68"/>
    <p:sldId id="335" r:id="rId69"/>
    <p:sldId id="323" r:id="rId70"/>
    <p:sldId id="324" r:id="rId71"/>
  </p:sldIdLst>
  <p:sldSz cx="20104100" cy="11309350"/>
  <p:notesSz cx="20104100" cy="11309350"/>
  <p:embeddedFontLst>
    <p:embeddedFont>
      <p:font typeface="Century Gothic" panose="020B0502020202020204" pitchFamily="34" charset="0"/>
      <p:regular r:id="rId73"/>
      <p:bold r:id="rId74"/>
      <p:italic r:id="rId75"/>
      <p:boldItalic r:id="rId76"/>
    </p:embeddedFont>
    <p:embeddedFont>
      <p:font typeface="Poppins" panose="00000500000000000000" pitchFamily="2" charset="0"/>
      <p:regular r:id="rId77"/>
      <p:bold r:id="rId78"/>
      <p:italic r:id="rId79"/>
      <p:boldItalic r:id="rId80"/>
    </p:embeddedFont>
    <p:embeddedFont>
      <p:font typeface="Poppins Medium" panose="00000600000000000000" pitchFamily="2" charset="0"/>
      <p:regular r:id="rId81"/>
      <p:italic r:id="rId82"/>
    </p:embeddedFont>
    <p:embeddedFont>
      <p:font typeface="Poppins SemiBold" panose="00000700000000000000" pitchFamily="2" charset="0"/>
      <p:regular r:id="rId83"/>
      <p:bold r:id="rId84"/>
      <p:italic r:id="rId85"/>
      <p:boldItalic r:id="rId8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633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EDD325-8FA7-718B-72F6-F7E1BC8EC3BE}" name="MULDERS, Mick (WHO/HQ-IVB)" initials="M(" userId="S::muldersm@who.int::6a6730d2-ee31-4837-9759-8b63e35a6648" providerId="AD"/>
  <p188:author id="{1DB75530-BF62-3CF3-E376-6821CF94EA53}" name="IYER, Shilpa" initials="IS" userId="S::iyers@who.int::f2cd3823-d9fb-4756-8948-33aa71c1ac77" providerId="AD"/>
  <p188:author id="{81A43843-ECDE-BE5D-D1B7-097693ADFB27}" name="ANTONI, Sébastien" initials="AS" userId="S::antonis@who.int::634de4e5-f0ba-4c5f-80d7-2e790774120c" providerId="AD"/>
  <p188:author id="{DDC94AA4-80A3-3B8E-3BCE-945B93CB7B43}" name="SOETERS, Heidi" initials="SH" userId="S::soetersh@who.int::faee7c55-b1db-48c7-9190-8930d507143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ETERS, Heidi" initials="SH" lastIdx="15" clrIdx="0">
    <p:extLst>
      <p:ext uri="{19B8F6BF-5375-455C-9EA6-DF929625EA0E}">
        <p15:presenceInfo xmlns:p15="http://schemas.microsoft.com/office/powerpoint/2012/main" userId="S::soetersh@who.int::faee7c55-b1db-48c7-9190-8930d5071435" providerId="AD"/>
      </p:ext>
    </p:extLst>
  </p:cmAuthor>
  <p:cmAuthor id="2" name="MINTA, Anna" initials="MA" lastIdx="3" clrIdx="1">
    <p:extLst>
      <p:ext uri="{19B8F6BF-5375-455C-9EA6-DF929625EA0E}">
        <p15:presenceInfo xmlns:p15="http://schemas.microsoft.com/office/powerpoint/2012/main" userId="S::mintaa@who.int::429949cf-e349-42cd-8896-528e7a267649" providerId="AD"/>
      </p:ext>
    </p:extLst>
  </p:cmAuthor>
  <p:cmAuthor id="3" name="BOSE, Anindya Sekhar" initials="ASB" lastIdx="38" clrIdx="2">
    <p:extLst>
      <p:ext uri="{19B8F6BF-5375-455C-9EA6-DF929625EA0E}">
        <p15:presenceInfo xmlns:p15="http://schemas.microsoft.com/office/powerpoint/2012/main" userId="BOSE, Anindya Sekhar" providerId="None"/>
      </p:ext>
    </p:extLst>
  </p:cmAuthor>
  <p:cmAuthor id="4" name="ANTONI, Sébastien" initials="AS" lastIdx="4" clrIdx="3">
    <p:extLst>
      <p:ext uri="{19B8F6BF-5375-455C-9EA6-DF929625EA0E}">
        <p15:presenceInfo xmlns:p15="http://schemas.microsoft.com/office/powerpoint/2012/main" userId="S::antonis@who.int::634de4e5-f0ba-4c5f-80d7-2e790774120c" providerId="AD"/>
      </p:ext>
    </p:extLst>
  </p:cmAuthor>
  <p:cmAuthor id="5" name="MULDERS, Mick (WHO/HQ-IVB)" initials="M(" lastIdx="1" clrIdx="4">
    <p:extLst>
      <p:ext uri="{19B8F6BF-5375-455C-9EA6-DF929625EA0E}">
        <p15:presenceInfo xmlns:p15="http://schemas.microsoft.com/office/powerpoint/2012/main" userId="S::muldersm@who.int::6a6730d2-ee31-4837-9759-8b63e35a66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DE"/>
    <a:srgbClr val="E7E9ED"/>
    <a:srgbClr val="CCD0DA"/>
    <a:srgbClr val="008AC4"/>
    <a:srgbClr val="52CCFF"/>
    <a:srgbClr val="D80A12"/>
    <a:srgbClr val="FA9A00"/>
    <a:srgbClr val="F1E21A"/>
    <a:srgbClr val="00785A"/>
    <a:srgbClr val="00C871"/>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5BCD82-5790-50FF-6C84-EF4A7F239DF5}" v="6" dt="2024-05-27T11:38:46.392"/>
    <p1510:client id="{C45A8F7A-FF4A-4C6F-94CC-A21D6CC51AFC}" v="37" dt="2024-05-27T11:06:13.92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7" d="100"/>
          <a:sy n="47" d="100"/>
        </p:scale>
        <p:origin x="797" y="72"/>
      </p:cViewPr>
      <p:guideLst>
        <p:guide orient="horz" pos="2880"/>
        <p:guide pos="63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12.fntdata"/><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 Target="slides/slide1.xml"/><Relationship Id="rId90"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80" Type="http://schemas.openxmlformats.org/officeDocument/2006/relationships/font" Target="fonts/font8.fntdata"/><Relationship Id="rId85" Type="http://schemas.openxmlformats.org/officeDocument/2006/relationships/font" Target="fonts/font13.fntdata"/><Relationship Id="rId9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font" Target="fonts/font3.fntdata"/><Relationship Id="rId83" Type="http://schemas.openxmlformats.org/officeDocument/2006/relationships/font" Target="fonts/font11.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4.fntdata"/><Relationship Id="rId7" Type="http://schemas.openxmlformats.org/officeDocument/2006/relationships/slide" Target="slides/slide3.xml"/><Relationship Id="rId71" Type="http://schemas.openxmlformats.org/officeDocument/2006/relationships/slide" Target="slides/slide67.xml"/><Relationship Id="rId92"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font" Target="fonts/font10.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font" Target="fonts/font5.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7853136802200396E-2"/>
          <c:y val="3.9129374498462323E-3"/>
          <c:w val="0.8574818030160487"/>
          <c:h val="0.99074913803687925"/>
        </c:manualLayout>
      </c:layout>
      <c:doughnutChart>
        <c:varyColors val="1"/>
        <c:ser>
          <c:idx val="0"/>
          <c:order val="0"/>
          <c:tx>
            <c:strRef>
              <c:f>Sheet1!$B$1</c:f>
              <c:strCache>
                <c:ptCount val="1"/>
                <c:pt idx="0">
                  <c:v>Series 1</c:v>
                </c:pt>
              </c:strCache>
            </c:strRef>
          </c:tx>
          <c:spPr>
            <a:ln w="25400">
              <a:solidFill>
                <a:schemeClr val="bg1"/>
              </a:solidFill>
            </a:ln>
            <a:effectLst/>
          </c:spPr>
          <c:dPt>
            <c:idx val="0"/>
            <c:bubble3D val="0"/>
            <c:spPr>
              <a:solidFill>
                <a:schemeClr val="accent1">
                  <a:shade val="76000"/>
                </a:schemeClr>
              </a:solidFill>
              <a:ln w="25400">
                <a:solidFill>
                  <a:schemeClr val="bg1"/>
                </a:solidFill>
              </a:ln>
              <a:effectLst/>
            </c:spPr>
            <c:extLst>
              <c:ext xmlns:c16="http://schemas.microsoft.com/office/drawing/2014/chart" uri="{C3380CC4-5D6E-409C-BE32-E72D297353CC}">
                <c16:uniqueId val="{00000000-D9B4-4434-A8CF-8710A6E78C14}"/>
              </c:ext>
            </c:extLst>
          </c:dPt>
          <c:dPt>
            <c:idx val="1"/>
            <c:bubble3D val="0"/>
            <c:spPr>
              <a:solidFill>
                <a:srgbClr val="52CCFF"/>
              </a:solidFill>
              <a:ln w="25400">
                <a:solidFill>
                  <a:schemeClr val="bg1"/>
                </a:solidFill>
              </a:ln>
              <a:effectLst/>
            </c:spPr>
            <c:extLst>
              <c:ext xmlns:c16="http://schemas.microsoft.com/office/drawing/2014/chart" uri="{C3380CC4-5D6E-409C-BE32-E72D297353CC}">
                <c16:uniqueId val="{00000001-D9B4-4434-A8CF-8710A6E78C14}"/>
              </c:ext>
            </c:extLst>
          </c:dPt>
          <c:dPt>
            <c:idx val="2"/>
            <c:bubble3D val="0"/>
            <c:spPr>
              <a:solidFill>
                <a:schemeClr val="accent1">
                  <a:lumMod val="40000"/>
                  <a:lumOff val="60000"/>
                </a:schemeClr>
              </a:solidFill>
              <a:ln w="25400">
                <a:solidFill>
                  <a:schemeClr val="bg1"/>
                </a:solidFill>
              </a:ln>
              <a:effectLst/>
            </c:spPr>
            <c:extLst>
              <c:ext xmlns:c16="http://schemas.microsoft.com/office/drawing/2014/chart" uri="{C3380CC4-5D6E-409C-BE32-E72D297353CC}">
                <c16:uniqueId val="{00000002-D9B4-4434-A8CF-8710A6E78C14}"/>
              </c:ext>
            </c:extLst>
          </c:dPt>
          <c:dPt>
            <c:idx val="3"/>
            <c:bubble3D val="0"/>
            <c:spPr>
              <a:solidFill>
                <a:schemeClr val="accent1">
                  <a:lumMod val="20000"/>
                  <a:lumOff val="80000"/>
                </a:schemeClr>
              </a:solidFill>
              <a:ln w="25400">
                <a:solidFill>
                  <a:schemeClr val="bg1"/>
                </a:solidFill>
              </a:ln>
              <a:effectLst/>
            </c:spPr>
            <c:extLst>
              <c:ext xmlns:c16="http://schemas.microsoft.com/office/drawing/2014/chart" uri="{C3380CC4-5D6E-409C-BE32-E72D297353CC}">
                <c16:uniqueId val="{00000003-D9B4-4434-A8CF-8710A6E78C14}"/>
              </c:ext>
            </c:extLst>
          </c:dPt>
          <c:dLbls>
            <c:dLbl>
              <c:idx val="0"/>
              <c:layout>
                <c:manualLayout>
                  <c:x val="1.6695687769806993E-2"/>
                  <c:y val="7.8258748996924647E-3"/>
                </c:manualLayout>
              </c:layout>
              <c:tx>
                <c:rich>
                  <a:bodyPr/>
                  <a:lstStyle/>
                  <a:p>
                    <a:fld id="{479D5157-A36F-4C13-9F4E-E78710A15CE3}" type="CATEGORYNAME">
                      <a:rPr lang="en-US"/>
                      <a:pPr/>
                      <a:t>[CATEGORY NAME]</a:t>
                    </a:fld>
                    <a:endParaRPr lang="en-US" baseline="0"/>
                  </a:p>
                  <a:p>
                    <a:fld id="{A0AD21D4-D431-4DB2-99B8-333D4B864497}" type="VALUE">
                      <a:rPr lang="en-US" sz="3200"/>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0-D9B4-4434-A8CF-8710A6E78C14}"/>
                </c:ext>
              </c:extLst>
            </c:dLbl>
            <c:dLbl>
              <c:idx val="1"/>
              <c:tx>
                <c:rich>
                  <a:bodyPr/>
                  <a:lstStyle/>
                  <a:p>
                    <a:fld id="{B2E26032-78F2-45E6-8171-E97FF1F2B6B5}" type="CATEGORYNAME">
                      <a:rPr lang="en-US"/>
                      <a:pPr/>
                      <a:t>[CATEGORY NAME]</a:t>
                    </a:fld>
                    <a:endParaRPr lang="en-US" baseline="0"/>
                  </a:p>
                  <a:p>
                    <a:fld id="{6A8638CC-8EBC-4C64-8F13-F6514AC01A77}" type="VALUE">
                      <a:rPr lang="en-US" sz="3200"/>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D9B4-4434-A8CF-8710A6E78C14}"/>
                </c:ext>
              </c:extLst>
            </c:dLbl>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Poppins Medium" pitchFamily="2" charset="77"/>
                    <a:ea typeface="+mn-ea"/>
                    <a:cs typeface="Poppins Medium" pitchFamily="2" charset="77"/>
                  </a:defRPr>
                </a:pPr>
                <a:endParaRPr lang="en-US"/>
              </a:p>
            </c:txPr>
            <c:showLegendKey val="0"/>
            <c:showVal val="1"/>
            <c:showCatName val="1"/>
            <c:showSerName val="0"/>
            <c:showPercent val="0"/>
            <c:showBubbleSize val="0"/>
            <c:separator>
</c:separator>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Sheet1!$A$2:$A$3</c:f>
              <c:strCache>
                <c:ptCount val="2"/>
                <c:pt idx="0">
                  <c:v>Introduced rotavirus vaccine</c:v>
                </c:pt>
                <c:pt idx="1">
                  <c:v>Not yet introduced rotavirus vaccine</c:v>
                </c:pt>
              </c:strCache>
            </c:strRef>
          </c:cat>
          <c:val>
            <c:numRef>
              <c:f>Sheet1!$B$2:$B$3</c:f>
              <c:numCache>
                <c:formatCode>0%</c:formatCode>
                <c:ptCount val="2"/>
                <c:pt idx="0">
                  <c:v>0.6</c:v>
                </c:pt>
                <c:pt idx="1">
                  <c:v>0.4</c:v>
                </c:pt>
              </c:numCache>
            </c:numRef>
          </c:val>
          <c:extLst>
            <c:ext xmlns:c16="http://schemas.microsoft.com/office/drawing/2014/chart" uri="{C3380CC4-5D6E-409C-BE32-E72D297353CC}">
              <c16:uniqueId val="{00000000-EF2E-44C7-99FB-7534E4987013}"/>
            </c:ext>
          </c:extLst>
        </c:ser>
        <c:dLbls>
          <c:showLegendKey val="0"/>
          <c:showVal val="1"/>
          <c:showCatName val="0"/>
          <c:showSerName val="0"/>
          <c:showPercent val="0"/>
          <c:showBubbleSize val="0"/>
          <c:showLeaderLines val="1"/>
        </c:dLbls>
        <c:firstSliceAng val="180"/>
        <c:holeSize val="3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latin typeface="Poppins" pitchFamily="2" charset="77"/>
          <a:cs typeface="Poppins" pitchFamily="2" charset="77"/>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7853136802200396E-2"/>
          <c:y val="3.9129374498462323E-3"/>
          <c:w val="0.8574818030160487"/>
          <c:h val="0.99074913803687925"/>
        </c:manualLayout>
      </c:layout>
      <c:doughnutChart>
        <c:varyColors val="1"/>
        <c:ser>
          <c:idx val="0"/>
          <c:order val="0"/>
          <c:tx>
            <c:strRef>
              <c:f>Sheet1!$B$1</c:f>
              <c:strCache>
                <c:ptCount val="1"/>
                <c:pt idx="0">
                  <c:v>Series 1</c:v>
                </c:pt>
              </c:strCache>
            </c:strRef>
          </c:tx>
          <c:spPr>
            <a:ln w="25400">
              <a:solidFill>
                <a:schemeClr val="bg1"/>
              </a:solidFill>
            </a:ln>
            <a:effectLst/>
          </c:spPr>
          <c:dPt>
            <c:idx val="0"/>
            <c:bubble3D val="0"/>
            <c:spPr>
              <a:solidFill>
                <a:schemeClr val="accent1">
                  <a:shade val="76000"/>
                </a:schemeClr>
              </a:solidFill>
              <a:ln w="25400">
                <a:solidFill>
                  <a:schemeClr val="bg1"/>
                </a:solidFill>
              </a:ln>
              <a:effectLst/>
            </c:spPr>
            <c:extLst>
              <c:ext xmlns:c16="http://schemas.microsoft.com/office/drawing/2014/chart" uri="{C3380CC4-5D6E-409C-BE32-E72D297353CC}">
                <c16:uniqueId val="{00000001-912E-450D-A1C3-6DF80881214A}"/>
              </c:ext>
            </c:extLst>
          </c:dPt>
          <c:dPt>
            <c:idx val="1"/>
            <c:bubble3D val="0"/>
            <c:spPr>
              <a:solidFill>
                <a:schemeClr val="accent1">
                  <a:lumMod val="60000"/>
                  <a:lumOff val="40000"/>
                </a:schemeClr>
              </a:solidFill>
              <a:ln w="25400">
                <a:solidFill>
                  <a:schemeClr val="bg1"/>
                </a:solidFill>
              </a:ln>
              <a:effectLst/>
            </c:spPr>
            <c:extLst>
              <c:ext xmlns:c16="http://schemas.microsoft.com/office/drawing/2014/chart" uri="{C3380CC4-5D6E-409C-BE32-E72D297353CC}">
                <c16:uniqueId val="{00000003-912E-450D-A1C3-6DF80881214A}"/>
              </c:ext>
            </c:extLst>
          </c:dPt>
          <c:dPt>
            <c:idx val="2"/>
            <c:bubble3D val="0"/>
            <c:spPr>
              <a:solidFill>
                <a:schemeClr val="accent1">
                  <a:lumMod val="40000"/>
                  <a:lumOff val="60000"/>
                </a:schemeClr>
              </a:solidFill>
              <a:ln w="25400">
                <a:solidFill>
                  <a:schemeClr val="bg1"/>
                </a:solidFill>
              </a:ln>
              <a:effectLst/>
            </c:spPr>
            <c:extLst>
              <c:ext xmlns:c16="http://schemas.microsoft.com/office/drawing/2014/chart" uri="{C3380CC4-5D6E-409C-BE32-E72D297353CC}">
                <c16:uniqueId val="{00000005-912E-450D-A1C3-6DF80881214A}"/>
              </c:ext>
            </c:extLst>
          </c:dPt>
          <c:dPt>
            <c:idx val="3"/>
            <c:bubble3D val="0"/>
            <c:spPr>
              <a:solidFill>
                <a:schemeClr val="accent1">
                  <a:lumMod val="20000"/>
                  <a:lumOff val="80000"/>
                </a:schemeClr>
              </a:solidFill>
              <a:ln w="25400">
                <a:solidFill>
                  <a:schemeClr val="bg1"/>
                </a:solidFill>
              </a:ln>
              <a:effectLst/>
            </c:spPr>
            <c:extLst>
              <c:ext xmlns:c16="http://schemas.microsoft.com/office/drawing/2014/chart" uri="{C3380CC4-5D6E-409C-BE32-E72D297353CC}">
                <c16:uniqueId val="{00000007-912E-450D-A1C3-6DF80881214A}"/>
              </c:ext>
            </c:extLst>
          </c:dPt>
          <c:dLbls>
            <c:dLbl>
              <c:idx val="0"/>
              <c:layout>
                <c:manualLayout>
                  <c:x val="1.6695687769806993E-2"/>
                  <c:y val="7.8258748996924647E-3"/>
                </c:manualLayout>
              </c:layout>
              <c:tx>
                <c:rich>
                  <a:bodyPr/>
                  <a:lstStyle/>
                  <a:p>
                    <a:fld id="{32952921-A9E2-46EC-932E-EE7BF91EC348}" type="CATEGORYNAME">
                      <a:rPr lang="en-US"/>
                      <a:pPr/>
                      <a:t>[CATEGORY NAME]</a:t>
                    </a:fld>
                    <a:r>
                      <a:rPr lang="en-US" baseline="0"/>
                      <a:t>
</a:t>
                    </a:r>
                    <a:fld id="{3845681B-95CF-424A-AE4E-8E463E4ACC92}" type="VALUE">
                      <a:rPr lang="en-US" sz="3200" baseline="0"/>
                      <a:pPr/>
                      <a:t>[VALUE]</a:t>
                    </a:fld>
                    <a:endParaRPr lang="en-US" baseline="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912E-450D-A1C3-6DF80881214A}"/>
                </c:ext>
              </c:extLst>
            </c:dLbl>
            <c:dLbl>
              <c:idx val="1"/>
              <c:tx>
                <c:rich>
                  <a:bodyPr/>
                  <a:lstStyle/>
                  <a:p>
                    <a:fld id="{2E311513-4237-4A86-82CF-C5EA05E4553C}" type="CATEGORYNAME">
                      <a:rPr lang="en-US"/>
                      <a:pPr/>
                      <a:t>[CATEGORY NAME]</a:t>
                    </a:fld>
                    <a:r>
                      <a:rPr lang="en-US" baseline="0"/>
                      <a:t>
</a:t>
                    </a:r>
                    <a:fld id="{0FF0BFF0-C128-4AA5-9D11-68801ADA9D24}" type="VALUE">
                      <a:rPr lang="en-US" sz="3200" baseline="0"/>
                      <a:pPr/>
                      <a:t>[VALUE]</a:t>
                    </a:fld>
                    <a:endParaRPr lang="en-US" baseline="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912E-450D-A1C3-6DF80881214A}"/>
                </c:ext>
              </c:extLst>
            </c:dLbl>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Poppins Medium" pitchFamily="2" charset="77"/>
                    <a:ea typeface="+mn-ea"/>
                    <a:cs typeface="Poppins Medium" pitchFamily="2" charset="77"/>
                  </a:defRPr>
                </a:pPr>
                <a:endParaRPr lang="en-US"/>
              </a:p>
            </c:txPr>
            <c:showLegendKey val="0"/>
            <c:showVal val="1"/>
            <c:showCatName val="1"/>
            <c:showSerName val="0"/>
            <c:showPercent val="0"/>
            <c:showBubbleSize val="0"/>
            <c:separator>
</c:separator>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Sheet1!$A$2:$A$3</c:f>
              <c:strCache>
                <c:ptCount val="2"/>
                <c:pt idx="0">
                  <c:v>Introduced rotavirus vaccine</c:v>
                </c:pt>
                <c:pt idx="1">
                  <c:v>Not yet introduced rotavirus vaccine</c:v>
                </c:pt>
              </c:strCache>
            </c:strRef>
          </c:cat>
          <c:val>
            <c:numRef>
              <c:f>Sheet1!$B$2:$B$3</c:f>
              <c:numCache>
                <c:formatCode>0%</c:formatCode>
                <c:ptCount val="2"/>
                <c:pt idx="0">
                  <c:v>0.8</c:v>
                </c:pt>
                <c:pt idx="1">
                  <c:v>0.2</c:v>
                </c:pt>
              </c:numCache>
            </c:numRef>
          </c:val>
          <c:extLst>
            <c:ext xmlns:c16="http://schemas.microsoft.com/office/drawing/2014/chart" uri="{C3380CC4-5D6E-409C-BE32-E72D297353CC}">
              <c16:uniqueId val="{00000008-912E-450D-A1C3-6DF80881214A}"/>
            </c:ext>
          </c:extLst>
        </c:ser>
        <c:dLbls>
          <c:showLegendKey val="0"/>
          <c:showVal val="1"/>
          <c:showCatName val="0"/>
          <c:showSerName val="0"/>
          <c:showPercent val="0"/>
          <c:showBubbleSize val="0"/>
          <c:showLeaderLines val="1"/>
        </c:dLbls>
        <c:firstSliceAng val="180"/>
        <c:holeSize val="3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latin typeface="Poppins" pitchFamily="2" charset="77"/>
          <a:cs typeface="Poppins" pitchFamily="2" charset="77"/>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990927178983915E-2"/>
          <c:y val="0.10695145916166694"/>
          <c:w val="0.91337222028568632"/>
          <c:h val="0.69923935166812257"/>
        </c:manualLayout>
      </c:layout>
      <c:barChart>
        <c:barDir val="col"/>
        <c:grouping val="percentStacked"/>
        <c:varyColors val="0"/>
        <c:ser>
          <c:idx val="0"/>
          <c:order val="0"/>
          <c:tx>
            <c:strRef>
              <c:f>Sheet1!$B$1</c:f>
              <c:strCache>
                <c:ptCount val="1"/>
                <c:pt idx="0">
                  <c:v>Positive</c:v>
                </c:pt>
              </c:strCache>
            </c:strRef>
          </c:tx>
          <c:spPr>
            <a:solidFill>
              <a:srgbClr val="1C3E94"/>
            </a:solidFill>
            <a:ln>
              <a:solidFill>
                <a:srgbClr val="1C3E94"/>
              </a:solidFill>
            </a:ln>
            <a:effectLst/>
          </c:spPr>
          <c:invertIfNegative val="0"/>
          <c:dLbls>
            <c:spPr>
              <a:noFill/>
              <a:ln>
                <a:noFill/>
              </a:ln>
              <a:effectLst/>
            </c:spPr>
            <c:txPr>
              <a:bodyPr rot="0" vert="horz"/>
              <a:lstStyle/>
              <a:p>
                <a:pPr algn="r">
                  <a:defRPr sz="2400" b="0">
                    <a:solidFill>
                      <a:schemeClr val="bg1"/>
                    </a:solidFill>
                  </a:defRPr>
                </a:pPr>
                <a:endParaRPr lang="en-US"/>
              </a:p>
            </c:txPr>
            <c:dLblPos val="inEnd"/>
            <c:showLegendKey val="0"/>
            <c:showVal val="1"/>
            <c:showCatName val="0"/>
            <c:showSerName val="1"/>
            <c:showPercent val="0"/>
            <c:showBubbleSize val="0"/>
            <c:separator> | </c:separator>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a:solidFill>
                        <a:schemeClr val="tx1">
                          <a:lumMod val="35000"/>
                          <a:lumOff val="65000"/>
                        </a:schemeClr>
                      </a:solidFill>
                    </a:ln>
                    <a:effectLst/>
                  </c:spPr>
                </c15:leaderLines>
              </c:ext>
            </c:extLst>
          </c:dLbls>
          <c:cat>
            <c:strRef>
              <c:f>Sheet1!$A$2:$A$3</c:f>
              <c:strCache>
                <c:ptCount val="2"/>
                <c:pt idx="0">
                  <c:v>Not yet introduced rotavirus vaccine</c:v>
                </c:pt>
                <c:pt idx="1">
                  <c:v>Introduced rotavirus vaccine</c:v>
                </c:pt>
              </c:strCache>
            </c:strRef>
          </c:cat>
          <c:val>
            <c:numRef>
              <c:f>Sheet1!$B$2:$B$3</c:f>
              <c:numCache>
                <c:formatCode>0%</c:formatCode>
                <c:ptCount val="2"/>
                <c:pt idx="0">
                  <c:v>0.33</c:v>
                </c:pt>
                <c:pt idx="1">
                  <c:v>0.19</c:v>
                </c:pt>
              </c:numCache>
            </c:numRef>
          </c:val>
          <c:extLst>
            <c:ext xmlns:c16="http://schemas.microsoft.com/office/drawing/2014/chart" uri="{C3380CC4-5D6E-409C-BE32-E72D297353CC}">
              <c16:uniqueId val="{00000000-EF2E-44C7-99FB-7534E4987013}"/>
            </c:ext>
          </c:extLst>
        </c:ser>
        <c:ser>
          <c:idx val="1"/>
          <c:order val="1"/>
          <c:tx>
            <c:strRef>
              <c:f>Sheet1!$C$1</c:f>
              <c:strCache>
                <c:ptCount val="1"/>
                <c:pt idx="0">
                  <c:v>Negative</c:v>
                </c:pt>
              </c:strCache>
            </c:strRef>
          </c:tx>
          <c:spPr>
            <a:solidFill>
              <a:srgbClr val="EABD89"/>
            </a:solidFill>
            <a:ln>
              <a:solidFill>
                <a:srgbClr val="EABD89"/>
              </a:solidFill>
            </a:ln>
            <a:effectLst/>
          </c:spPr>
          <c:invertIfNegative val="0"/>
          <c:dLbls>
            <c:spPr>
              <a:noFill/>
              <a:ln>
                <a:noFill/>
              </a:ln>
              <a:effectLst/>
            </c:spPr>
            <c:txPr>
              <a:bodyPr rot="0" vert="horz"/>
              <a:lstStyle/>
              <a:p>
                <a:pPr algn="r">
                  <a:defRPr sz="2400"/>
                </a:pPr>
                <a:endParaRPr lang="en-US"/>
              </a:p>
            </c:txPr>
            <c:dLblPos val="inEnd"/>
            <c:showLegendKey val="0"/>
            <c:showVal val="1"/>
            <c:showCatName val="0"/>
            <c:showSerName val="1"/>
            <c:showPercent val="0"/>
            <c:showBubbleSize val="0"/>
            <c:separator> | </c:separator>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a:solidFill>
                        <a:schemeClr val="tx1">
                          <a:lumMod val="35000"/>
                          <a:lumOff val="65000"/>
                        </a:schemeClr>
                      </a:solidFill>
                    </a:ln>
                    <a:effectLst/>
                  </c:spPr>
                </c15:leaderLines>
              </c:ext>
            </c:extLst>
          </c:dLbls>
          <c:cat>
            <c:strRef>
              <c:f>Sheet1!$A$2:$A$3</c:f>
              <c:strCache>
                <c:ptCount val="2"/>
                <c:pt idx="0">
                  <c:v>Not yet introduced rotavirus vaccine</c:v>
                </c:pt>
                <c:pt idx="1">
                  <c:v>Introduced rotavirus vaccine</c:v>
                </c:pt>
              </c:strCache>
            </c:strRef>
          </c:cat>
          <c:val>
            <c:numRef>
              <c:f>Sheet1!$C$2:$C$3</c:f>
              <c:numCache>
                <c:formatCode>0%</c:formatCode>
                <c:ptCount val="2"/>
                <c:pt idx="0">
                  <c:v>0.66999999999999993</c:v>
                </c:pt>
                <c:pt idx="1">
                  <c:v>0.81</c:v>
                </c:pt>
              </c:numCache>
            </c:numRef>
          </c:val>
          <c:extLst>
            <c:ext xmlns:c16="http://schemas.microsoft.com/office/drawing/2014/chart" uri="{C3380CC4-5D6E-409C-BE32-E72D297353CC}">
              <c16:uniqueId val="{00000001-EF2E-44C7-99FB-7534E4987013}"/>
            </c:ext>
          </c:extLst>
        </c:ser>
        <c:dLbls>
          <c:dLblPos val="ctr"/>
          <c:showLegendKey val="0"/>
          <c:showVal val="1"/>
          <c:showCatName val="0"/>
          <c:showSerName val="0"/>
          <c:showPercent val="0"/>
          <c:showBubbleSize val="0"/>
        </c:dLbls>
        <c:gapWidth val="139"/>
        <c:overlap val="100"/>
        <c:axId val="888142608"/>
        <c:axId val="1593323216"/>
      </c:barChart>
      <c:catAx>
        <c:axId val="888142608"/>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vert="horz"/>
          <a:lstStyle/>
          <a:p>
            <a:pPr>
              <a:defRPr sz="2400"/>
            </a:pPr>
            <a:endParaRPr lang="en-US"/>
          </a:p>
        </c:txPr>
        <c:crossAx val="1593323216"/>
        <c:crosses val="autoZero"/>
        <c:auto val="1"/>
        <c:lblAlgn val="ctr"/>
        <c:lblOffset val="400"/>
        <c:noMultiLvlLbl val="0"/>
      </c:catAx>
      <c:valAx>
        <c:axId val="1593323216"/>
        <c:scaling>
          <c:orientation val="minMax"/>
        </c:scaling>
        <c:delete val="0"/>
        <c:axPos val="l"/>
        <c:majorGridlines>
          <c:spPr>
            <a:ln w="12700" cap="flat" cmpd="sng" algn="ctr">
              <a:solidFill>
                <a:schemeClr val="accent1">
                  <a:lumMod val="20000"/>
                  <a:lumOff val="80000"/>
                </a:schemeClr>
              </a:solidFill>
              <a:round/>
            </a:ln>
            <a:effectLst/>
          </c:spPr>
        </c:majorGridlines>
        <c:minorGridlines>
          <c:spPr>
            <a:ln w="9525" cap="flat" cmpd="sng" algn="ctr">
              <a:noFill/>
              <a:round/>
            </a:ln>
            <a:effectLst/>
          </c:spPr>
        </c:minorGridlines>
        <c:numFmt formatCode="0%" sourceLinked="1"/>
        <c:majorTickMark val="none"/>
        <c:minorTickMark val="none"/>
        <c:tickLblPos val="high"/>
        <c:spPr>
          <a:noFill/>
          <a:ln>
            <a:noFill/>
          </a:ln>
          <a:effectLst/>
        </c:spPr>
        <c:txPr>
          <a:bodyPr rot="-60000000" vert="horz"/>
          <a:lstStyle/>
          <a:p>
            <a:pPr>
              <a:defRPr/>
            </a:pPr>
            <a:endParaRPr lang="en-US"/>
          </a:p>
        </c:txPr>
        <c:crossAx val="888142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Poppins" pitchFamily="2" charset="77"/>
          <a:cs typeface="Poppins" pitchFamily="2" charset="77"/>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990927178983915E-2"/>
          <c:y val="0.10695145916166694"/>
          <c:w val="0.91337222028568632"/>
          <c:h val="0.69923935166812257"/>
        </c:manualLayout>
      </c:layout>
      <c:lineChart>
        <c:grouping val="standard"/>
        <c:varyColors val="0"/>
        <c:ser>
          <c:idx val="0"/>
          <c:order val="0"/>
          <c:tx>
            <c:strRef>
              <c:f>Sheet1!$B$1</c:f>
              <c:strCache>
                <c:ptCount val="1"/>
                <c:pt idx="0">
                  <c:v>Introduced rotavirus vaccine</c:v>
                </c:pt>
              </c:strCache>
            </c:strRef>
          </c:tx>
          <c:spPr>
            <a:ln w="63500">
              <a:solidFill>
                <a:srgbClr val="008AC4"/>
              </a:solidFill>
            </a:ln>
            <a:effectLst/>
          </c:spPr>
          <c:marker>
            <c:symbol val="none"/>
          </c:marker>
          <c:dLbls>
            <c:spPr>
              <a:noFill/>
              <a:ln>
                <a:noFill/>
              </a:ln>
              <a:effectLst/>
            </c:spPr>
            <c:txPr>
              <a:bodyPr rot="0" vert="horz"/>
              <a:lstStyle/>
              <a:p>
                <a:pPr algn="r">
                  <a:defRPr sz="2400" b="0"/>
                </a:pPr>
                <a:endParaRPr lang="en-US"/>
              </a:p>
            </c:txPr>
            <c:dLblPos val="b"/>
            <c:showLegendKey val="0"/>
            <c:showVal val="1"/>
            <c:showCatName val="0"/>
            <c:showSerName val="0"/>
            <c:showPercent val="0"/>
            <c:showBubbleSize val="0"/>
            <c:separator> | </c:separator>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a:solidFill>
                        <a:schemeClr val="tx1">
                          <a:lumMod val="35000"/>
                          <a:lumOff val="65000"/>
                        </a:schemeClr>
                      </a:solidFill>
                    </a:ln>
                    <a:effectLst/>
                  </c:spPr>
                </c15:leaderLines>
              </c:ext>
            </c:extLst>
          </c:dLbls>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Sheet1!$B$2:$B$8</c:f>
              <c:numCache>
                <c:formatCode>0%</c:formatCode>
                <c:ptCount val="7"/>
                <c:pt idx="0">
                  <c:v>0.18</c:v>
                </c:pt>
                <c:pt idx="1">
                  <c:v>0.2</c:v>
                </c:pt>
                <c:pt idx="2">
                  <c:v>0.18</c:v>
                </c:pt>
                <c:pt idx="3">
                  <c:v>0.18</c:v>
                </c:pt>
                <c:pt idx="4">
                  <c:v>0.24</c:v>
                </c:pt>
                <c:pt idx="5">
                  <c:v>0.2</c:v>
                </c:pt>
                <c:pt idx="6">
                  <c:v>0.18</c:v>
                </c:pt>
              </c:numCache>
            </c:numRef>
          </c:val>
          <c:smooth val="0"/>
          <c:extLst>
            <c:ext xmlns:c16="http://schemas.microsoft.com/office/drawing/2014/chart" uri="{C3380CC4-5D6E-409C-BE32-E72D297353CC}">
              <c16:uniqueId val="{00000000-EF2E-44C7-99FB-7534E4987013}"/>
            </c:ext>
          </c:extLst>
        </c:ser>
        <c:ser>
          <c:idx val="1"/>
          <c:order val="1"/>
          <c:tx>
            <c:strRef>
              <c:f>Sheet1!$C$1</c:f>
              <c:strCache>
                <c:ptCount val="1"/>
                <c:pt idx="0">
                  <c:v>Not yet introduced rotavirus vaccine</c:v>
                </c:pt>
              </c:strCache>
            </c:strRef>
          </c:tx>
          <c:spPr>
            <a:ln w="63500">
              <a:solidFill>
                <a:srgbClr val="52CCFF"/>
              </a:solidFill>
            </a:ln>
            <a:effectLst/>
          </c:spPr>
          <c:marker>
            <c:symbol val="none"/>
          </c:marker>
          <c:dLbls>
            <c:spPr>
              <a:noFill/>
              <a:ln>
                <a:noFill/>
              </a:ln>
              <a:effectLst/>
            </c:spPr>
            <c:txPr>
              <a:bodyPr rot="0" vert="horz"/>
              <a:lstStyle/>
              <a:p>
                <a:pPr algn="r">
                  <a:defRPr sz="2400"/>
                </a:pPr>
                <a:endParaRPr lang="en-US"/>
              </a:p>
            </c:txPr>
            <c:dLblPos val="t"/>
            <c:showLegendKey val="0"/>
            <c:showVal val="1"/>
            <c:showCatName val="0"/>
            <c:showSerName val="0"/>
            <c:showPercent val="0"/>
            <c:showBubbleSize val="0"/>
            <c:separator> | </c:separator>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a:solidFill>
                        <a:schemeClr val="tx1">
                          <a:lumMod val="35000"/>
                          <a:lumOff val="65000"/>
                        </a:schemeClr>
                      </a:solidFill>
                    </a:ln>
                    <a:effectLst/>
                  </c:spPr>
                </c15:leaderLines>
              </c:ext>
            </c:extLst>
          </c:dLbls>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Sheet1!$C$2:$C$8</c:f>
              <c:numCache>
                <c:formatCode>0%</c:formatCode>
                <c:ptCount val="7"/>
                <c:pt idx="0">
                  <c:v>0.32</c:v>
                </c:pt>
                <c:pt idx="1">
                  <c:v>0.38</c:v>
                </c:pt>
                <c:pt idx="2">
                  <c:v>0.34</c:v>
                </c:pt>
                <c:pt idx="3">
                  <c:v>0.32</c:v>
                </c:pt>
                <c:pt idx="4">
                  <c:v>0.25</c:v>
                </c:pt>
                <c:pt idx="5">
                  <c:v>0.25</c:v>
                </c:pt>
                <c:pt idx="6">
                  <c:v>0.32</c:v>
                </c:pt>
              </c:numCache>
            </c:numRef>
          </c:val>
          <c:smooth val="0"/>
          <c:extLst>
            <c:ext xmlns:c16="http://schemas.microsoft.com/office/drawing/2014/chart" uri="{C3380CC4-5D6E-409C-BE32-E72D297353CC}">
              <c16:uniqueId val="{00000001-EF2E-44C7-99FB-7534E4987013}"/>
            </c:ext>
          </c:extLst>
        </c:ser>
        <c:dLbls>
          <c:dLblPos val="ctr"/>
          <c:showLegendKey val="0"/>
          <c:showVal val="1"/>
          <c:showCatName val="0"/>
          <c:showSerName val="0"/>
          <c:showPercent val="0"/>
          <c:showBubbleSize val="0"/>
        </c:dLbls>
        <c:smooth val="0"/>
        <c:axId val="888142608"/>
        <c:axId val="1593323216"/>
      </c:lineChart>
      <c:catAx>
        <c:axId val="888142608"/>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vert="horz" anchor="t" anchorCtr="0"/>
          <a:lstStyle/>
          <a:p>
            <a:pPr>
              <a:defRPr sz="2400"/>
            </a:pPr>
            <a:endParaRPr lang="en-US"/>
          </a:p>
        </c:txPr>
        <c:crossAx val="1593323216"/>
        <c:crosses val="autoZero"/>
        <c:auto val="1"/>
        <c:lblAlgn val="ctr"/>
        <c:lblOffset val="200"/>
        <c:noMultiLvlLbl val="0"/>
      </c:catAx>
      <c:valAx>
        <c:axId val="1593323216"/>
        <c:scaling>
          <c:orientation val="minMax"/>
          <c:max val="1"/>
        </c:scaling>
        <c:delete val="0"/>
        <c:axPos val="l"/>
        <c:majorGridlines>
          <c:spPr>
            <a:ln w="12700" cap="flat" cmpd="sng" algn="ctr">
              <a:solidFill>
                <a:schemeClr val="accent1">
                  <a:lumMod val="20000"/>
                  <a:lumOff val="80000"/>
                </a:schemeClr>
              </a:solidFill>
              <a:round/>
            </a:ln>
            <a:effectLst/>
          </c:spPr>
        </c:majorGridlines>
        <c:minorGridlines>
          <c:spPr>
            <a:ln w="9525" cap="flat" cmpd="sng" algn="ctr">
              <a:noFill/>
              <a:round/>
            </a:ln>
            <a:effectLst/>
          </c:spPr>
        </c:minorGridlines>
        <c:numFmt formatCode="0%" sourceLinked="1"/>
        <c:majorTickMark val="none"/>
        <c:minorTickMark val="none"/>
        <c:tickLblPos val="nextTo"/>
        <c:spPr>
          <a:noFill/>
          <a:ln>
            <a:noFill/>
          </a:ln>
          <a:effectLst/>
        </c:spPr>
        <c:txPr>
          <a:bodyPr rot="-60000000" vert="horz"/>
          <a:lstStyle/>
          <a:p>
            <a:pPr>
              <a:defRPr/>
            </a:pPr>
            <a:endParaRPr lang="en-US"/>
          </a:p>
        </c:txPr>
        <c:crossAx val="888142608"/>
        <c:crosses val="autoZero"/>
        <c:crossBetween val="between"/>
      </c:valAx>
      <c:spPr>
        <a:noFill/>
        <a:ln>
          <a:noFill/>
        </a:ln>
        <a:effectLst/>
      </c:spPr>
    </c:plotArea>
    <c:legend>
      <c:legendPos val="b"/>
      <c:overlay val="0"/>
      <c:txPr>
        <a:bodyPr/>
        <a:lstStyle/>
        <a:p>
          <a:pPr>
            <a:defRPr sz="18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Poppins" pitchFamily="2" charset="77"/>
          <a:cs typeface="Poppins" pitchFamily="2" charset="77"/>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GB"/>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B9B4C758-F5EE-485E-880A-EA7ED550D5E3}" type="datetimeFigureOut">
              <a:rPr lang="en-GB" smtClean="0"/>
              <a:pPr/>
              <a:t>23/07/2024</a:t>
            </a:fld>
            <a:endParaRPr lang="en-GB"/>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GB"/>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32104A74-82BA-402E-9268-585387E7E727}" type="slidenum">
              <a:rPr lang="en-GB" smtClean="0"/>
              <a:pPr/>
              <a:t>‹#›</a:t>
            </a:fld>
            <a:endParaRPr lang="en-GB"/>
          </a:p>
        </p:txBody>
      </p:sp>
    </p:spTree>
    <p:extLst>
      <p:ext uri="{BB962C8B-B14F-4D97-AF65-F5344CB8AC3E}">
        <p14:creationId xmlns:p14="http://schemas.microsoft.com/office/powerpoint/2010/main" val="157767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EBACBB-14B0-4D71-97E5-6356F73705EF}" type="slidenum">
              <a:rPr lang="en-US" smtClean="0"/>
              <a:t>5</a:t>
            </a:fld>
            <a:endParaRPr lang="en-US"/>
          </a:p>
        </p:txBody>
      </p:sp>
    </p:spTree>
    <p:extLst>
      <p:ext uri="{BB962C8B-B14F-4D97-AF65-F5344CB8AC3E}">
        <p14:creationId xmlns:p14="http://schemas.microsoft.com/office/powerpoint/2010/main" val="1229263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104A74-82BA-402E-9268-585387E7E727}" type="slidenum">
              <a:rPr lang="en-GB" smtClean="0"/>
              <a:pPr/>
              <a:t>24</a:t>
            </a:fld>
            <a:endParaRPr lang="en-GB"/>
          </a:p>
        </p:txBody>
      </p:sp>
    </p:spTree>
    <p:extLst>
      <p:ext uri="{BB962C8B-B14F-4D97-AF65-F5344CB8AC3E}">
        <p14:creationId xmlns:p14="http://schemas.microsoft.com/office/powerpoint/2010/main" val="832680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1150" y="1414463"/>
            <a:ext cx="6781800" cy="3816350"/>
          </a:xfrm>
        </p:spPr>
      </p:sp>
      <p:sp>
        <p:nvSpPr>
          <p:cNvPr id="3" name="Notes Placeholder 2"/>
          <p:cNvSpPr>
            <a:spLocks noGrp="1"/>
          </p:cNvSpPr>
          <p:nvPr>
            <p:ph type="body" idx="1"/>
          </p:nvPr>
        </p:nvSpPr>
        <p:spPr/>
        <p:txBody>
          <a:bodyPr/>
          <a:lstStyle/>
          <a:p>
            <a:r>
              <a:rPr lang="en-US"/>
              <a:t>WPRO: 30%</a:t>
            </a:r>
          </a:p>
        </p:txBody>
      </p:sp>
      <p:sp>
        <p:nvSpPr>
          <p:cNvPr id="4" name="Slide Number Placeholder 3"/>
          <p:cNvSpPr>
            <a:spLocks noGrp="1"/>
          </p:cNvSpPr>
          <p:nvPr>
            <p:ph type="sldNum" sz="quarter" idx="5"/>
          </p:nvPr>
        </p:nvSpPr>
        <p:spPr/>
        <p:txBody>
          <a:bodyPr/>
          <a:lstStyle/>
          <a:p>
            <a:fld id="{32104A74-82BA-402E-9268-585387E7E727}" type="slidenum">
              <a:rPr lang="en-GB" smtClean="0"/>
              <a:pPr/>
              <a:t>26</a:t>
            </a:fld>
            <a:endParaRPr lang="en-GB"/>
          </a:p>
        </p:txBody>
      </p:sp>
    </p:spTree>
    <p:extLst>
      <p:ext uri="{BB962C8B-B14F-4D97-AF65-F5344CB8AC3E}">
        <p14:creationId xmlns:p14="http://schemas.microsoft.com/office/powerpoint/2010/main" val="2097247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104A74-82BA-402E-9268-585387E7E727}" type="slidenum">
              <a:rPr lang="en-GB" smtClean="0"/>
              <a:pPr/>
              <a:t>28</a:t>
            </a:fld>
            <a:endParaRPr lang="en-GB"/>
          </a:p>
        </p:txBody>
      </p:sp>
    </p:spTree>
    <p:extLst>
      <p:ext uri="{BB962C8B-B14F-4D97-AF65-F5344CB8AC3E}">
        <p14:creationId xmlns:p14="http://schemas.microsoft.com/office/powerpoint/2010/main" val="832680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AD6678-E573-4740-8F25-8186AB03C101}" type="slidenum">
              <a:rPr lang="en-US" smtClean="0"/>
              <a:t>41</a:t>
            </a:fld>
            <a:endParaRPr lang="en-US"/>
          </a:p>
        </p:txBody>
      </p:sp>
    </p:spTree>
    <p:extLst>
      <p:ext uri="{BB962C8B-B14F-4D97-AF65-F5344CB8AC3E}">
        <p14:creationId xmlns:p14="http://schemas.microsoft.com/office/powerpoint/2010/main" val="2120696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AD6678-E573-4740-8F25-8186AB03C101}" type="slidenum">
              <a:rPr lang="en-US" smtClean="0"/>
              <a:t>42</a:t>
            </a:fld>
            <a:endParaRPr lang="en-US"/>
          </a:p>
        </p:txBody>
      </p:sp>
    </p:spTree>
    <p:extLst>
      <p:ext uri="{BB962C8B-B14F-4D97-AF65-F5344CB8AC3E}">
        <p14:creationId xmlns:p14="http://schemas.microsoft.com/office/powerpoint/2010/main" val="4114217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7DFC79-30DA-484F-85C8-36E3971802A1}" type="slidenum">
              <a:rPr lang="en-US" smtClean="0"/>
              <a:t>50</a:t>
            </a:fld>
            <a:endParaRPr lang="en-US"/>
          </a:p>
        </p:txBody>
      </p:sp>
    </p:spTree>
    <p:extLst>
      <p:ext uri="{BB962C8B-B14F-4D97-AF65-F5344CB8AC3E}">
        <p14:creationId xmlns:p14="http://schemas.microsoft.com/office/powerpoint/2010/main" val="3455150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7DFC79-30DA-484F-85C8-36E3971802A1}" type="slidenum">
              <a:rPr lang="en-US" smtClean="0"/>
              <a:t>51</a:t>
            </a:fld>
            <a:endParaRPr lang="en-US"/>
          </a:p>
        </p:txBody>
      </p:sp>
    </p:spTree>
    <p:extLst>
      <p:ext uri="{BB962C8B-B14F-4D97-AF65-F5344CB8AC3E}">
        <p14:creationId xmlns:p14="http://schemas.microsoft.com/office/powerpoint/2010/main" val="644675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7DFC79-30DA-484F-85C8-36E3971802A1}" type="slidenum">
              <a:rPr lang="en-US" smtClean="0"/>
              <a:t>52</a:t>
            </a:fld>
            <a:endParaRPr lang="en-US"/>
          </a:p>
        </p:txBody>
      </p:sp>
    </p:spTree>
    <p:extLst>
      <p:ext uri="{BB962C8B-B14F-4D97-AF65-F5344CB8AC3E}">
        <p14:creationId xmlns:p14="http://schemas.microsoft.com/office/powerpoint/2010/main" val="921968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7DFC79-30DA-484F-85C8-36E3971802A1}" type="slidenum">
              <a:rPr lang="en-US" smtClean="0"/>
              <a:t>53</a:t>
            </a:fld>
            <a:endParaRPr lang="en-US"/>
          </a:p>
        </p:txBody>
      </p:sp>
    </p:spTree>
    <p:extLst>
      <p:ext uri="{BB962C8B-B14F-4D97-AF65-F5344CB8AC3E}">
        <p14:creationId xmlns:p14="http://schemas.microsoft.com/office/powerpoint/2010/main" val="3668789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7DFC79-30DA-484F-85C8-36E3971802A1}" type="slidenum">
              <a:rPr lang="en-US" smtClean="0"/>
              <a:t>54</a:t>
            </a:fld>
            <a:endParaRPr lang="en-US"/>
          </a:p>
        </p:txBody>
      </p:sp>
    </p:spTree>
    <p:extLst>
      <p:ext uri="{BB962C8B-B14F-4D97-AF65-F5344CB8AC3E}">
        <p14:creationId xmlns:p14="http://schemas.microsoft.com/office/powerpoint/2010/main" val="2460173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104A74-82BA-402E-9268-585387E7E727}" type="slidenum">
              <a:rPr lang="en-GB" smtClean="0"/>
              <a:pPr/>
              <a:t>10</a:t>
            </a:fld>
            <a:endParaRPr lang="en-GB"/>
          </a:p>
        </p:txBody>
      </p:sp>
    </p:spTree>
    <p:extLst>
      <p:ext uri="{BB962C8B-B14F-4D97-AF65-F5344CB8AC3E}">
        <p14:creationId xmlns:p14="http://schemas.microsoft.com/office/powerpoint/2010/main" val="1539859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104A74-82BA-402E-9268-585387E7E727}" type="slidenum">
              <a:rPr lang="en-GB" smtClean="0"/>
              <a:pPr/>
              <a:t>61</a:t>
            </a:fld>
            <a:endParaRPr lang="en-GB"/>
          </a:p>
        </p:txBody>
      </p:sp>
    </p:spTree>
    <p:extLst>
      <p:ext uri="{BB962C8B-B14F-4D97-AF65-F5344CB8AC3E}">
        <p14:creationId xmlns:p14="http://schemas.microsoft.com/office/powerpoint/2010/main" val="216644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32104A74-82BA-402E-9268-585387E7E727}" type="slidenum">
              <a:rPr lang="en-GB" smtClean="0"/>
              <a:pPr/>
              <a:t>15</a:t>
            </a:fld>
            <a:endParaRPr lang="en-GB"/>
          </a:p>
        </p:txBody>
      </p:sp>
    </p:spTree>
    <p:extLst>
      <p:ext uri="{BB962C8B-B14F-4D97-AF65-F5344CB8AC3E}">
        <p14:creationId xmlns:p14="http://schemas.microsoft.com/office/powerpoint/2010/main" val="2634734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p:txBody>
      </p:sp>
      <p:sp>
        <p:nvSpPr>
          <p:cNvPr id="4" name="Slide Number Placeholder 3"/>
          <p:cNvSpPr>
            <a:spLocks noGrp="1"/>
          </p:cNvSpPr>
          <p:nvPr>
            <p:ph type="sldNum" sz="quarter" idx="5"/>
          </p:nvPr>
        </p:nvSpPr>
        <p:spPr/>
        <p:txBody>
          <a:bodyPr/>
          <a:lstStyle/>
          <a:p>
            <a:fld id="{32104A74-82BA-402E-9268-585387E7E727}" type="slidenum">
              <a:rPr lang="en-GB" smtClean="0"/>
              <a:pPr/>
              <a:t>16</a:t>
            </a:fld>
            <a:endParaRPr lang="en-GB"/>
          </a:p>
        </p:txBody>
      </p:sp>
    </p:spTree>
    <p:extLst>
      <p:ext uri="{BB962C8B-B14F-4D97-AF65-F5344CB8AC3E}">
        <p14:creationId xmlns:p14="http://schemas.microsoft.com/office/powerpoint/2010/main" val="3689942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104A74-82BA-402E-9268-585387E7E727}" type="slidenum">
              <a:rPr lang="en-GB" smtClean="0"/>
              <a:pPr/>
              <a:t>17</a:t>
            </a:fld>
            <a:endParaRPr lang="en-GB"/>
          </a:p>
        </p:txBody>
      </p:sp>
    </p:spTree>
    <p:extLst>
      <p:ext uri="{BB962C8B-B14F-4D97-AF65-F5344CB8AC3E}">
        <p14:creationId xmlns:p14="http://schemas.microsoft.com/office/powerpoint/2010/main" val="374798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104A74-82BA-402E-9268-585387E7E727}" type="slidenum">
              <a:rPr lang="en-GB" smtClean="0"/>
              <a:pPr/>
              <a:t>18</a:t>
            </a:fld>
            <a:endParaRPr lang="en-GB"/>
          </a:p>
        </p:txBody>
      </p:sp>
    </p:spTree>
    <p:extLst>
      <p:ext uri="{BB962C8B-B14F-4D97-AF65-F5344CB8AC3E}">
        <p14:creationId xmlns:p14="http://schemas.microsoft.com/office/powerpoint/2010/main" val="2132065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104A74-82BA-402E-9268-585387E7E727}" type="slidenum">
              <a:rPr lang="en-GB" smtClean="0"/>
              <a:pPr/>
              <a:t>21</a:t>
            </a:fld>
            <a:endParaRPr lang="en-GB"/>
          </a:p>
        </p:txBody>
      </p:sp>
    </p:spTree>
    <p:extLst>
      <p:ext uri="{BB962C8B-B14F-4D97-AF65-F5344CB8AC3E}">
        <p14:creationId xmlns:p14="http://schemas.microsoft.com/office/powerpoint/2010/main" val="3898969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104A74-82BA-402E-9268-585387E7E727}" type="slidenum">
              <a:rPr lang="en-GB" smtClean="0"/>
              <a:pPr/>
              <a:t>22</a:t>
            </a:fld>
            <a:endParaRPr lang="en-GB"/>
          </a:p>
        </p:txBody>
      </p:sp>
    </p:spTree>
    <p:extLst>
      <p:ext uri="{BB962C8B-B14F-4D97-AF65-F5344CB8AC3E}">
        <p14:creationId xmlns:p14="http://schemas.microsoft.com/office/powerpoint/2010/main" val="345065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104A74-82BA-402E-9268-585387E7E727}" type="slidenum">
              <a:rPr lang="en-GB" smtClean="0"/>
              <a:pPr/>
              <a:t>23</a:t>
            </a:fld>
            <a:endParaRPr lang="en-GB"/>
          </a:p>
        </p:txBody>
      </p:sp>
    </p:spTree>
    <p:extLst>
      <p:ext uri="{BB962C8B-B14F-4D97-AF65-F5344CB8AC3E}">
        <p14:creationId xmlns:p14="http://schemas.microsoft.com/office/powerpoint/2010/main" val="2178167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www.who-rubella.org/" TargetMode="External"/><Relationship Id="rId2" Type="http://schemas.openxmlformats.org/officeDocument/2006/relationships/hyperlink" Target="http://www.who-measles.org/"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www.emro.who.int/health-topics/measles/" TargetMode="External"/><Relationship Id="rId2" Type="http://schemas.openxmlformats.org/officeDocument/2006/relationships/hyperlink" Target="https://www.paho.org/en/measles-rubella-weekly-bulletin" TargetMode="External"/><Relationship Id="rId1" Type="http://schemas.openxmlformats.org/officeDocument/2006/relationships/slideMaster" Target="../slideMasters/slideMaster1.xml"/><Relationship Id="rId5" Type="http://schemas.openxmlformats.org/officeDocument/2006/relationships/hyperlink" Target="https://apps.who.int/iris/handle/10665/352587" TargetMode="External"/><Relationship Id="rId4" Type="http://schemas.openxmlformats.org/officeDocument/2006/relationships/hyperlink" Target="https://www.euro.who.int/en/health-topics/disease-prevention/vaccines-and-immunization/publications/surveillance-and-data/who-epidata"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Graph">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952502" y="885878"/>
            <a:ext cx="18604604" cy="664797"/>
          </a:xfrm>
        </p:spPr>
        <p:txBody>
          <a:bodyPr lIns="0" tIns="0" rIns="0" bIns="0" anchor="t" anchorCtr="0"/>
          <a:lstStyle/>
          <a:p>
            <a:r>
              <a:rPr lang="en-US"/>
              <a:t>Click to edit Master title style</a:t>
            </a:r>
            <a:endParaRPr lang="en-GB"/>
          </a:p>
        </p:txBody>
      </p:sp>
      <p:sp>
        <p:nvSpPr>
          <p:cNvPr id="8" name="object 14">
            <a:extLst>
              <a:ext uri="{FF2B5EF4-FFF2-40B4-BE49-F238E27FC236}">
                <a16:creationId xmlns:a16="http://schemas.microsoft.com/office/drawing/2014/main" id="{C887375E-F637-44FE-AF63-8A8B04BD6ACA}"/>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Tree>
    <p:extLst>
      <p:ext uri="{BB962C8B-B14F-4D97-AF65-F5344CB8AC3E}">
        <p14:creationId xmlns:p14="http://schemas.microsoft.com/office/powerpoint/2010/main" val="397543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8534400" y="0"/>
            <a:ext cx="11569699" cy="11309347"/>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959658" y="10550525"/>
            <a:ext cx="6615086" cy="72702"/>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952500" y="4862675"/>
            <a:ext cx="6867525" cy="1938992"/>
          </a:xfrm>
        </p:spPr>
        <p:txBody>
          <a:bodyPr lIns="0" tIns="0" rIns="0" bIns="0" anchor="t" anchorCtr="0"/>
          <a:lstStyle>
            <a:lvl1pPr algn="l">
              <a:defRPr sz="7000">
                <a:solidFill>
                  <a:schemeClr val="tx1"/>
                </a:solidFill>
              </a:defRPr>
            </a:lvl1pPr>
          </a:lstStyle>
          <a:p>
            <a:r>
              <a:rPr lang="en-US"/>
              <a:t>Click to edit Master title style</a:t>
            </a:r>
            <a:endParaRPr lang="en-GB"/>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959658" y="4040990"/>
            <a:ext cx="6867525" cy="534185"/>
          </a:xfrm>
        </p:spPr>
        <p:txBody>
          <a:bodyPr wrap="square" anchor="b" anchorCtr="0">
            <a:spAutoFit/>
          </a:bodyPr>
          <a:lstStyle>
            <a:lvl1pPr marL="0" indent="0" algn="l">
              <a:buNone/>
              <a:defRPr sz="3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80574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952502" y="885878"/>
            <a:ext cx="8378824" cy="664797"/>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952500" y="1810877"/>
            <a:ext cx="8378825" cy="430887"/>
          </a:xfrm>
        </p:spPr>
        <p:txBody>
          <a:bodyPr/>
          <a:lstStyle>
            <a:lvl1pPr>
              <a:lnSpc>
                <a:spcPct val="100000"/>
              </a:lnSpc>
              <a:buFont typeface="Arial" panose="020B0604020202020204" pitchFamily="34" charset="0"/>
              <a:buNone/>
              <a:defRPr sz="2800">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952499" y="3863542"/>
            <a:ext cx="11872913" cy="5399491"/>
          </a:xfrm>
        </p:spPr>
        <p:txBody>
          <a:bodyPr wrap="square" numCol="2" spcCol="756000">
            <a:noAutofit/>
          </a:bodyPr>
          <a:lstStyle>
            <a:lvl1pPr marL="514350" indent="-514350">
              <a:spcAft>
                <a:spcPts val="0"/>
              </a:spcAft>
              <a:buFont typeface="+mj-lt"/>
              <a:buAutoNum type="arabicPeriod"/>
              <a:defRPr sz="3200" b="0" i="0">
                <a:solidFill>
                  <a:schemeClr val="tx1"/>
                </a:solidFill>
                <a:latin typeface="Poppins Medium" pitchFamily="2" charset="77"/>
                <a:cs typeface="Poppins Medium" pitchFamily="2" charset="77"/>
              </a:defRPr>
            </a:lvl1pPr>
            <a:lvl2pPr marL="514350" indent="-514350">
              <a:spcAft>
                <a:spcPts val="2400"/>
              </a:spcAft>
              <a:buSzPct val="100000"/>
              <a:buFont typeface="+mj-lt"/>
              <a:buAutoNum type="arabicPeriod"/>
              <a:defRPr sz="3200"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13579475" y="3791287"/>
            <a:ext cx="5572125" cy="547173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Tree>
    <p:extLst>
      <p:ext uri="{BB962C8B-B14F-4D97-AF65-F5344CB8AC3E}">
        <p14:creationId xmlns:p14="http://schemas.microsoft.com/office/powerpoint/2010/main" val="394391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userDrawn="1">
          <p15:clr>
            <a:srgbClr val="FBAE40"/>
          </p15:clr>
        </p15:guide>
        <p15:guide id="2" pos="80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952502" y="885878"/>
            <a:ext cx="8378824" cy="664797"/>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952500" y="1810877"/>
            <a:ext cx="8378825" cy="430887"/>
          </a:xfrm>
        </p:spPr>
        <p:txBody>
          <a:bodyPr/>
          <a:lstStyle>
            <a:lvl1pPr>
              <a:lnSpc>
                <a:spcPct val="100000"/>
              </a:lnSpc>
              <a:buFont typeface="Arial" panose="020B0604020202020204" pitchFamily="34" charset="0"/>
              <a:buNone/>
              <a:defRPr sz="2800">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952499" y="3863543"/>
            <a:ext cx="18209260" cy="4959484"/>
          </a:xfrm>
        </p:spPr>
        <p:txBody>
          <a:bodyPr wrap="square" numCol="2" spcCol="756000">
            <a:noAutofit/>
          </a:bodyPr>
          <a:lstStyle>
            <a:lvl1pPr marL="514350" indent="-514350">
              <a:spcAft>
                <a:spcPts val="0"/>
              </a:spcAft>
              <a:buFont typeface="+mj-lt"/>
              <a:buAutoNum type="arabicPeriod"/>
              <a:defRPr sz="3200" b="0" i="0">
                <a:solidFill>
                  <a:schemeClr val="tx1"/>
                </a:solidFill>
                <a:latin typeface="Poppins Medium" pitchFamily="2" charset="77"/>
                <a:cs typeface="Poppins Medium" pitchFamily="2" charset="77"/>
              </a:defRPr>
            </a:lvl1pPr>
            <a:lvl2pPr marL="514350" indent="-514350">
              <a:spcAft>
                <a:spcPts val="2400"/>
              </a:spcAft>
              <a:buSzPct val="100000"/>
              <a:buFont typeface="+mj-lt"/>
              <a:buAutoNum type="arabicPeriod"/>
              <a:defRPr sz="3200"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Tree>
    <p:extLst>
      <p:ext uri="{BB962C8B-B14F-4D97-AF65-F5344CB8AC3E}">
        <p14:creationId xmlns:p14="http://schemas.microsoft.com/office/powerpoint/2010/main" val="421628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userDrawn="1">
          <p15:clr>
            <a:srgbClr val="FBAE40"/>
          </p15:clr>
        </p15:guide>
        <p15:guide id="2" pos="807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with tim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952502" y="885878"/>
            <a:ext cx="8378824" cy="664797"/>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952500" y="1810877"/>
            <a:ext cx="8378825" cy="430887"/>
          </a:xfrm>
        </p:spPr>
        <p:txBody>
          <a:bodyPr/>
          <a:lstStyle>
            <a:lvl1pPr>
              <a:lnSpc>
                <a:spcPct val="100000"/>
              </a:lnSpc>
              <a:buFont typeface="Arial" panose="020B0604020202020204" pitchFamily="34" charset="0"/>
              <a:buNone/>
              <a:defRPr sz="2800">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10" name="Text Placeholder 12">
            <a:extLst>
              <a:ext uri="{FF2B5EF4-FFF2-40B4-BE49-F238E27FC236}">
                <a16:creationId xmlns:a16="http://schemas.microsoft.com/office/drawing/2014/main" id="{A335A19B-4A16-3443-B357-10DDCD6808F9}"/>
              </a:ext>
            </a:extLst>
          </p:cNvPr>
          <p:cNvSpPr>
            <a:spLocks noGrp="1"/>
          </p:cNvSpPr>
          <p:nvPr>
            <p:ph type="body" sz="quarter" idx="16" hasCustomPrompt="1"/>
          </p:nvPr>
        </p:nvSpPr>
        <p:spPr>
          <a:xfrm>
            <a:off x="942341" y="3326064"/>
            <a:ext cx="18219770" cy="6327635"/>
          </a:xfrm>
        </p:spPr>
        <p:txBody>
          <a:bodyPr wrap="square" numCol="2" spcCol="756000">
            <a:noAutofit/>
          </a:bodyPr>
          <a:lstStyle>
            <a:lvl1pPr marL="0" indent="0">
              <a:spcAft>
                <a:spcPts val="0"/>
              </a:spcAft>
              <a:buFont typeface="Arial" panose="020B0604020202020204" pitchFamily="34" charset="0"/>
              <a:buNone/>
              <a:defRPr sz="3200" b="0" i="0">
                <a:solidFill>
                  <a:schemeClr val="accent1"/>
                </a:solidFill>
                <a:latin typeface="Poppins Medium" pitchFamily="2" charset="77"/>
                <a:cs typeface="Poppins Medium" pitchFamily="2" charset="77"/>
              </a:defRPr>
            </a:lvl1pPr>
            <a:lvl2pPr marL="0" indent="0">
              <a:spcAft>
                <a:spcPts val="2400"/>
              </a:spcAft>
              <a:buFont typeface="Arial" panose="020B0604020202020204" pitchFamily="34" charset="0"/>
              <a:buNone/>
              <a:defRPr sz="3200" b="0" i="0">
                <a:latin typeface="Poppins Medium" pitchFamily="2" charset="77"/>
                <a:cs typeface="Poppins Medium" pitchFamily="2" charset="77"/>
              </a:defRPr>
            </a:lvl2pPr>
            <a:lvl5pPr>
              <a:defRPr/>
            </a:lvl5pPr>
          </a:lstStyle>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Tree>
    <p:extLst>
      <p:ext uri="{BB962C8B-B14F-4D97-AF65-F5344CB8AC3E}">
        <p14:creationId xmlns:p14="http://schemas.microsoft.com/office/powerpoint/2010/main" val="156313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952502" y="885878"/>
            <a:ext cx="8378824" cy="664797"/>
          </a:xfrm>
        </p:spPr>
        <p:txBody>
          <a:bodyPr lIns="0" tIns="0" rIns="0" bIns="0" anchor="t" anchorCtr="0"/>
          <a:lstStyle>
            <a:lvl1pPr>
              <a:defRPr/>
            </a:lvl1pPr>
          </a:lstStyle>
          <a:p>
            <a:r>
              <a:rPr lang="en-US"/>
              <a:t>Table of contents</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952499" y="3863542"/>
            <a:ext cx="11872913" cy="5399491"/>
          </a:xfrm>
        </p:spPr>
        <p:txBody>
          <a:bodyPr wrap="square" numCol="2" spcCol="756000">
            <a:noAutofit/>
          </a:bodyPr>
          <a:lstStyle>
            <a:lvl1pPr marL="0" indent="0">
              <a:spcAft>
                <a:spcPts val="0"/>
              </a:spcAft>
              <a:buFont typeface="Arial" panose="020B0604020202020204" pitchFamily="34" charset="0"/>
              <a:buNone/>
              <a:defRPr sz="2200" b="0" i="0">
                <a:solidFill>
                  <a:schemeClr val="accent1"/>
                </a:solidFill>
                <a:latin typeface="Poppins Medium" pitchFamily="2" charset="77"/>
                <a:cs typeface="Poppins Medium" pitchFamily="2" charset="77"/>
              </a:defRPr>
            </a:lvl1pPr>
            <a:lvl2pPr marL="0" indent="0">
              <a:spcAft>
                <a:spcPts val="2400"/>
              </a:spcAft>
              <a:buFont typeface="Arial" panose="020B0604020202020204" pitchFamily="34" charset="0"/>
              <a:buNone/>
              <a:defRPr sz="2200" b="0" i="0">
                <a:latin typeface="Poppins Medium" pitchFamily="2" charset="77"/>
                <a:cs typeface="Poppins Medium" pitchFamily="2" charset="77"/>
              </a:defRPr>
            </a:lvl2pPr>
            <a:lvl5pPr>
              <a:defRPr/>
            </a:lvl5pPr>
          </a:lstStyle>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13579475" y="3791287"/>
            <a:ext cx="5572125" cy="547173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Tree>
    <p:extLst>
      <p:ext uri="{BB962C8B-B14F-4D97-AF65-F5344CB8AC3E}">
        <p14:creationId xmlns:p14="http://schemas.microsoft.com/office/powerpoint/2010/main" val="208460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userDrawn="1">
          <p15:clr>
            <a:srgbClr val="FBAE40"/>
          </p15:clr>
        </p15:guide>
        <p15:guide id="2" pos="807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952502" y="885878"/>
            <a:ext cx="18160886" cy="664797"/>
          </a:xfrm>
        </p:spPr>
        <p:txBody>
          <a:bodyPr lIns="0" tIns="0" rIns="0" bIns="0" anchor="t" anchorCtr="0"/>
          <a:lstStyle>
            <a:lvl1pPr>
              <a:defRPr/>
            </a:lvl1pPr>
          </a:lstStyle>
          <a:p>
            <a:r>
              <a:rPr lang="en-US"/>
              <a:t>Team/Speakers</a:t>
            </a:r>
            <a:endParaRPr lang="en-GB"/>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3976394" y="3850523"/>
            <a:ext cx="5346701" cy="1195199"/>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200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908050" y="3152937"/>
            <a:ext cx="2619549" cy="2572354"/>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3976394" y="7423898"/>
            <a:ext cx="5346701" cy="1195199"/>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200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908050" y="6726312"/>
            <a:ext cx="2619549" cy="2572354"/>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13075943" y="3850523"/>
            <a:ext cx="5346701" cy="1195199"/>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200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10007599" y="3152937"/>
            <a:ext cx="2619549" cy="2572354"/>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13075943" y="7423898"/>
            <a:ext cx="5346701" cy="1195199"/>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200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10007599" y="6726312"/>
            <a:ext cx="2619549" cy="2572354"/>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334162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userDrawn="1">
          <p15:clr>
            <a:srgbClr val="FBAE40"/>
          </p15:clr>
        </p15:guide>
        <p15:guide id="2" pos="807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952502" y="885878"/>
            <a:ext cx="18160886" cy="664797"/>
          </a:xfrm>
        </p:spPr>
        <p:txBody>
          <a:bodyPr lIns="0" tIns="0" rIns="0" bIns="0" anchor="t" anchorCtr="0"/>
          <a:lstStyle>
            <a:lvl1pPr>
              <a:defRPr/>
            </a:lvl1pPr>
          </a:lstStyle>
          <a:p>
            <a:r>
              <a:rPr lang="en-US"/>
              <a:t>Chairperson</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3976394" y="3850523"/>
            <a:ext cx="5346701" cy="1195199"/>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200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908050" y="3152937"/>
            <a:ext cx="2619549" cy="2572354"/>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10772775" y="2774675"/>
            <a:ext cx="8378825" cy="719999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814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952502" y="885878"/>
            <a:ext cx="18160886" cy="664797"/>
          </a:xfrm>
        </p:spPr>
        <p:txBody>
          <a:bodyPr lIns="0" tIns="0" rIns="0" bIns="0" anchor="t" anchorCtr="0"/>
          <a:lstStyle>
            <a:lvl1pPr>
              <a:defRPr/>
            </a:lvl1pPr>
          </a:lstStyle>
          <a:p>
            <a:r>
              <a:rPr lang="en-US"/>
              <a:t>Team/Speakers 3 columns 3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3027405" y="3402988"/>
            <a:ext cx="3678450" cy="1195199"/>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200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908051" y="3140075"/>
            <a:ext cx="1752600" cy="1721024"/>
          </a:xfrm>
          <a:prstGeom prst="ellipse">
            <a:avLst/>
          </a:prstGeom>
          <a:solidFill>
            <a:schemeClr val="bg2"/>
          </a:solidFill>
        </p:spPr>
        <p:txBody>
          <a:bodyPr anchor="ctr" anchorCtr="0">
            <a:noAutofit/>
          </a:bodyPr>
          <a:lstStyle>
            <a:lvl1pPr algn="ctr">
              <a:buFont typeface="Arial" panose="020B0604020202020204" pitchFamily="34" charset="0"/>
              <a:buNone/>
              <a:defRPr sz="1800"/>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9248128" y="3402988"/>
            <a:ext cx="3678450" cy="1195199"/>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200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7128774" y="3140075"/>
            <a:ext cx="1752600" cy="1721024"/>
          </a:xfrm>
          <a:prstGeom prst="ellipse">
            <a:avLst/>
          </a:prstGeom>
          <a:solidFill>
            <a:schemeClr val="bg2"/>
          </a:solidFill>
        </p:spPr>
        <p:txBody>
          <a:bodyPr anchor="ctr" anchorCtr="0">
            <a:noAutofit/>
          </a:bodyPr>
          <a:lstStyle>
            <a:lvl1pPr algn="ctr">
              <a:buFont typeface="Arial" panose="020B0604020202020204" pitchFamily="34" charset="0"/>
              <a:buNone/>
              <a:defRPr sz="1800"/>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15483350" y="3402988"/>
            <a:ext cx="3678450" cy="1195199"/>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200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13363996" y="3140075"/>
            <a:ext cx="1752600" cy="1721024"/>
          </a:xfrm>
          <a:prstGeom prst="ellipse">
            <a:avLst/>
          </a:prstGeom>
          <a:solidFill>
            <a:schemeClr val="bg2"/>
          </a:solidFill>
        </p:spPr>
        <p:txBody>
          <a:bodyPr anchor="ctr" anchorCtr="0">
            <a:noAutofit/>
          </a:bodyPr>
          <a:lstStyle>
            <a:lvl1pPr algn="ctr">
              <a:buFont typeface="Arial" panose="020B0604020202020204" pitchFamily="34" charset="0"/>
              <a:buNone/>
              <a:defRPr sz="1800"/>
            </a:lvl1pPr>
          </a:lstStyle>
          <a:p>
            <a:r>
              <a:rPr lang="en-US"/>
              <a:t>Click icon to add picture</a:t>
            </a:r>
            <a:endParaRPr lang="en-GB"/>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3027405" y="5952220"/>
            <a:ext cx="3678450" cy="1195199"/>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200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908051" y="5689307"/>
            <a:ext cx="1752600" cy="1721024"/>
          </a:xfrm>
          <a:prstGeom prst="ellipse">
            <a:avLst/>
          </a:prstGeom>
          <a:solidFill>
            <a:schemeClr val="bg2"/>
          </a:solidFill>
        </p:spPr>
        <p:txBody>
          <a:bodyPr anchor="ctr" anchorCtr="0">
            <a:noAutofit/>
          </a:bodyPr>
          <a:lstStyle>
            <a:lvl1pPr algn="ctr">
              <a:buFont typeface="Arial" panose="020B0604020202020204" pitchFamily="34" charset="0"/>
              <a:buNone/>
              <a:defRPr sz="1800"/>
            </a:lvl1pPr>
          </a:lstStyle>
          <a:p>
            <a:r>
              <a:rPr lang="en-US"/>
              <a:t>Click icon to add picture</a:t>
            </a:r>
            <a:endParaRPr lang="en-GB"/>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9248128" y="5952220"/>
            <a:ext cx="3678450" cy="1195199"/>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200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7128774" y="5689307"/>
            <a:ext cx="1752600" cy="1721024"/>
          </a:xfrm>
          <a:prstGeom prst="ellipse">
            <a:avLst/>
          </a:prstGeom>
          <a:solidFill>
            <a:schemeClr val="bg2"/>
          </a:solidFill>
        </p:spPr>
        <p:txBody>
          <a:bodyPr anchor="ctr" anchorCtr="0">
            <a:noAutofit/>
          </a:bodyPr>
          <a:lstStyle>
            <a:lvl1pPr algn="ctr">
              <a:buFont typeface="Arial" panose="020B0604020202020204" pitchFamily="34" charset="0"/>
              <a:buNone/>
              <a:defRPr sz="1800"/>
            </a:lvl1pPr>
          </a:lstStyle>
          <a:p>
            <a:r>
              <a:rPr lang="en-US"/>
              <a:t>Click icon to add picture</a:t>
            </a:r>
            <a:endParaRPr lang="en-GB"/>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15483350" y="5952220"/>
            <a:ext cx="3678450" cy="1195199"/>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200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13363996" y="5689307"/>
            <a:ext cx="1752600" cy="1721024"/>
          </a:xfrm>
          <a:prstGeom prst="ellipse">
            <a:avLst/>
          </a:prstGeom>
          <a:solidFill>
            <a:schemeClr val="bg2"/>
          </a:solidFill>
        </p:spPr>
        <p:txBody>
          <a:bodyPr anchor="ctr" anchorCtr="0">
            <a:noAutofit/>
          </a:bodyPr>
          <a:lstStyle>
            <a:lvl1pPr algn="ctr">
              <a:buFont typeface="Arial" panose="020B0604020202020204" pitchFamily="34" charset="0"/>
              <a:buNone/>
              <a:defRPr sz="1800"/>
            </a:lvl1pPr>
          </a:lstStyle>
          <a:p>
            <a:r>
              <a:rPr lang="en-US"/>
              <a:t>Click icon to add picture</a:t>
            </a:r>
            <a:endParaRPr lang="en-GB"/>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3027405" y="8501451"/>
            <a:ext cx="3678450" cy="1195199"/>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200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908051" y="8238538"/>
            <a:ext cx="1752600" cy="1721024"/>
          </a:xfrm>
          <a:prstGeom prst="ellipse">
            <a:avLst/>
          </a:prstGeom>
          <a:solidFill>
            <a:schemeClr val="bg2"/>
          </a:solidFill>
        </p:spPr>
        <p:txBody>
          <a:bodyPr anchor="ctr" anchorCtr="0">
            <a:noAutofit/>
          </a:bodyPr>
          <a:lstStyle>
            <a:lvl1pPr algn="ctr">
              <a:buFont typeface="Arial" panose="020B0604020202020204" pitchFamily="34" charset="0"/>
              <a:buNone/>
              <a:defRPr sz="1800"/>
            </a:lvl1pPr>
          </a:lstStyle>
          <a:p>
            <a:r>
              <a:rPr lang="en-US"/>
              <a:t>Click icon to add picture</a:t>
            </a:r>
            <a:endParaRPr lang="en-GB"/>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9248128" y="8501451"/>
            <a:ext cx="3678450" cy="1195199"/>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200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7128774" y="8238538"/>
            <a:ext cx="1752600" cy="1721024"/>
          </a:xfrm>
          <a:prstGeom prst="ellipse">
            <a:avLst/>
          </a:prstGeom>
          <a:solidFill>
            <a:schemeClr val="bg2"/>
          </a:solidFill>
        </p:spPr>
        <p:txBody>
          <a:bodyPr anchor="ctr" anchorCtr="0">
            <a:noAutofit/>
          </a:bodyPr>
          <a:lstStyle>
            <a:lvl1pPr algn="ctr">
              <a:buFont typeface="Arial" panose="020B0604020202020204" pitchFamily="34" charset="0"/>
              <a:buNone/>
              <a:defRPr sz="1800"/>
            </a:lvl1pPr>
          </a:lstStyle>
          <a:p>
            <a:r>
              <a:rPr lang="en-US"/>
              <a:t>Click icon to add picture</a:t>
            </a:r>
            <a:endParaRPr lang="en-GB"/>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15483350" y="8501451"/>
            <a:ext cx="3678450" cy="1195199"/>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200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13363996" y="8238538"/>
            <a:ext cx="1752600" cy="1721024"/>
          </a:xfrm>
          <a:prstGeom prst="ellipse">
            <a:avLst/>
          </a:prstGeom>
          <a:solidFill>
            <a:schemeClr val="bg2"/>
          </a:solidFill>
        </p:spPr>
        <p:txBody>
          <a:bodyPr anchor="ctr" anchorCtr="0">
            <a:noAutofit/>
          </a:bodyPr>
          <a:lstStyle>
            <a:lvl1pPr algn="ctr">
              <a:buFont typeface="Arial" panose="020B0604020202020204" pitchFamily="34" charset="0"/>
              <a:buNone/>
              <a:defRPr sz="1800"/>
            </a:lvl1pPr>
          </a:lstStyle>
          <a:p>
            <a:r>
              <a:rPr lang="en-US"/>
              <a:t>Click icon to add picture</a:t>
            </a:r>
            <a:endParaRPr lang="en-GB"/>
          </a:p>
        </p:txBody>
      </p:sp>
    </p:spTree>
    <p:extLst>
      <p:ext uri="{BB962C8B-B14F-4D97-AF65-F5344CB8AC3E}">
        <p14:creationId xmlns:p14="http://schemas.microsoft.com/office/powerpoint/2010/main" val="320453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userDrawn="1">
          <p15:clr>
            <a:srgbClr val="FBAE40"/>
          </p15:clr>
        </p15:guide>
        <p15:guide id="2" pos="807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952502" y="885878"/>
            <a:ext cx="18160886" cy="664797"/>
          </a:xfrm>
        </p:spPr>
        <p:txBody>
          <a:bodyPr lIns="0" tIns="0" rIns="0" bIns="0" anchor="t" anchorCtr="0"/>
          <a:lstStyle>
            <a:lvl1pPr>
              <a:defRPr/>
            </a:lvl1pPr>
          </a:lstStyle>
          <a:p>
            <a:r>
              <a:rPr lang="en-US"/>
              <a:t>Team/Speakers 3 columns 4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2869566" y="2659472"/>
            <a:ext cx="3753483" cy="911019"/>
          </a:xfrm>
        </p:spPr>
        <p:txBody>
          <a:bodyPr wrap="square" numCol="1" spcCol="756000" anchor="ctr">
            <a:spAutoFit/>
          </a:bodyPr>
          <a:lstStyle>
            <a:lvl1pPr marL="0" indent="0">
              <a:spcAft>
                <a:spcPts val="0"/>
              </a:spcAft>
              <a:buFont typeface="Arial" panose="020B0604020202020204" pitchFamily="34" charset="0"/>
              <a:buNone/>
              <a:defRPr sz="1800"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600"/>
            </a:lvl2pPr>
            <a:lvl3pPr marL="0" indent="0">
              <a:spcBef>
                <a:spcPts val="0"/>
              </a:spcBef>
              <a:buFontTx/>
              <a:buNone/>
              <a:defRPr sz="160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942301" y="2443096"/>
            <a:ext cx="1368424" cy="1343770"/>
          </a:xfrm>
          <a:prstGeom prst="ellipse">
            <a:avLst/>
          </a:prstGeom>
          <a:solidFill>
            <a:schemeClr val="bg2"/>
          </a:solidFill>
        </p:spPr>
        <p:txBody>
          <a:bodyPr anchor="ctr" anchorCtr="0">
            <a:noAutofit/>
          </a:bodyPr>
          <a:lstStyle>
            <a:lvl1pPr algn="ctr">
              <a:buFont typeface="Arial" panose="020B0604020202020204" pitchFamily="34" charset="0"/>
              <a:buNone/>
              <a:defRPr sz="1400"/>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9176457" y="2667487"/>
            <a:ext cx="3753483" cy="894989"/>
          </a:xfrm>
        </p:spPr>
        <p:txBody>
          <a:bodyPr wrap="square" numCol="1" spcCol="756000" anchor="ctr">
            <a:spAutoFit/>
          </a:bodyPr>
          <a:lstStyle>
            <a:lvl1pPr marL="0" indent="0">
              <a:spcAft>
                <a:spcPts val="0"/>
              </a:spcAft>
              <a:buFont typeface="Arial" panose="020B0604020202020204" pitchFamily="34" charset="0"/>
              <a:buNone/>
              <a:defRPr sz="1800"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600"/>
            </a:lvl2pPr>
            <a:lvl3pPr marL="0" indent="0">
              <a:buFontTx/>
              <a:buNone/>
              <a:defRPr lang="en-GB" sz="160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914400" rtl="0" eaLnBrk="1" latinLnBrk="0" hangingPunct="1">
              <a:lnSpc>
                <a:spcPct val="120000"/>
              </a:lnSpc>
              <a:spcBef>
                <a:spcPts val="0"/>
              </a:spcBef>
              <a:spcAft>
                <a:spcPts val="1200"/>
              </a:spcAft>
              <a:buSzPct val="75000"/>
              <a:buFontTx/>
              <a:buNone/>
            </a:pPr>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7249192" y="2443096"/>
            <a:ext cx="1368424" cy="1343770"/>
          </a:xfrm>
          <a:prstGeom prst="ellipse">
            <a:avLst/>
          </a:prstGeom>
          <a:solidFill>
            <a:schemeClr val="bg2"/>
          </a:solidFill>
        </p:spPr>
        <p:txBody>
          <a:bodyPr anchor="ctr" anchorCtr="0">
            <a:noAutofit/>
          </a:bodyPr>
          <a:lstStyle>
            <a:lvl1pPr algn="ctr">
              <a:buFont typeface="Arial" panose="020B0604020202020204" pitchFamily="34" charset="0"/>
              <a:buNone/>
              <a:defRPr sz="1400"/>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15483349" y="2667487"/>
            <a:ext cx="3753483" cy="894989"/>
          </a:xfrm>
        </p:spPr>
        <p:txBody>
          <a:bodyPr wrap="square" numCol="1" spcCol="756000" anchor="ctr">
            <a:spAutoFit/>
          </a:bodyPr>
          <a:lstStyle>
            <a:lvl1pPr marL="0" indent="0">
              <a:spcAft>
                <a:spcPts val="0"/>
              </a:spcAft>
              <a:buFont typeface="Arial" panose="020B0604020202020204" pitchFamily="34" charset="0"/>
              <a:buNone/>
              <a:defRPr sz="1800"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600"/>
            </a:lvl2pPr>
            <a:lvl3pPr marL="0" indent="0">
              <a:buFontTx/>
              <a:buNone/>
              <a:defRPr lang="en-GB" sz="160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914400" rtl="0" eaLnBrk="1" latinLnBrk="0" hangingPunct="1">
              <a:lnSpc>
                <a:spcPct val="120000"/>
              </a:lnSpc>
              <a:spcBef>
                <a:spcPts val="0"/>
              </a:spcBef>
              <a:spcAft>
                <a:spcPts val="1200"/>
              </a:spcAft>
              <a:buSzPct val="75000"/>
              <a:buFontTx/>
              <a:buNone/>
            </a:pPr>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13556084" y="2443096"/>
            <a:ext cx="1368424" cy="1343770"/>
          </a:xfrm>
          <a:prstGeom prst="ellipse">
            <a:avLst/>
          </a:prstGeom>
          <a:solidFill>
            <a:schemeClr val="bg2"/>
          </a:solidFill>
        </p:spPr>
        <p:txBody>
          <a:bodyPr anchor="ctr" anchorCtr="0">
            <a:noAutofit/>
          </a:bodyPr>
          <a:lstStyle>
            <a:lvl1pPr algn="ctr">
              <a:buFont typeface="Arial" panose="020B0604020202020204" pitchFamily="34" charset="0"/>
              <a:buNone/>
              <a:defRPr sz="1400"/>
            </a:lvl1pPr>
          </a:lstStyle>
          <a:p>
            <a:r>
              <a:rPr lang="en-US"/>
              <a:t>Click icon to add picture</a:t>
            </a:r>
            <a:endParaRPr lang="en-GB"/>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942301" y="4437786"/>
            <a:ext cx="1368424" cy="1343770"/>
          </a:xfrm>
          <a:prstGeom prst="ellipse">
            <a:avLst/>
          </a:prstGeom>
          <a:solidFill>
            <a:schemeClr val="bg2"/>
          </a:solidFill>
        </p:spPr>
        <p:txBody>
          <a:bodyPr anchor="ctr" anchorCtr="0">
            <a:noAutofit/>
          </a:bodyPr>
          <a:lstStyle>
            <a:lvl1pPr algn="ctr">
              <a:buFont typeface="Arial" panose="020B0604020202020204" pitchFamily="34" charset="0"/>
              <a:buNone/>
              <a:defRPr sz="1400"/>
            </a:lvl1pPr>
          </a:lstStyle>
          <a:p>
            <a:r>
              <a:rPr lang="en-US"/>
              <a:t>Click icon to add picture</a:t>
            </a:r>
            <a:endParaRPr lang="en-GB"/>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7249192" y="4437786"/>
            <a:ext cx="1368424" cy="1343770"/>
          </a:xfrm>
          <a:prstGeom prst="ellipse">
            <a:avLst/>
          </a:prstGeom>
          <a:solidFill>
            <a:schemeClr val="bg2"/>
          </a:solidFill>
        </p:spPr>
        <p:txBody>
          <a:bodyPr anchor="ctr" anchorCtr="0">
            <a:noAutofit/>
          </a:bodyPr>
          <a:lstStyle>
            <a:lvl1pPr algn="ctr">
              <a:buFont typeface="Arial" panose="020B0604020202020204" pitchFamily="34" charset="0"/>
              <a:buNone/>
              <a:defRPr sz="1400"/>
            </a:lvl1pPr>
          </a:lstStyle>
          <a:p>
            <a:r>
              <a:rPr lang="en-US"/>
              <a:t>Click icon to add picture</a:t>
            </a:r>
            <a:endParaRPr lang="en-GB"/>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13556084" y="4437786"/>
            <a:ext cx="1368424" cy="1343770"/>
          </a:xfrm>
          <a:prstGeom prst="ellipse">
            <a:avLst/>
          </a:prstGeom>
          <a:solidFill>
            <a:schemeClr val="bg2"/>
          </a:solidFill>
        </p:spPr>
        <p:txBody>
          <a:bodyPr anchor="ctr" anchorCtr="0">
            <a:noAutofit/>
          </a:bodyPr>
          <a:lstStyle>
            <a:lvl1pPr algn="ctr">
              <a:buFont typeface="Arial" panose="020B0604020202020204" pitchFamily="34" charset="0"/>
              <a:buNone/>
              <a:defRPr sz="1400"/>
            </a:lvl1pPr>
          </a:lstStyle>
          <a:p>
            <a:r>
              <a:rPr lang="en-US"/>
              <a:t>Click icon to add picture</a:t>
            </a:r>
            <a:endParaRPr lang="en-GB"/>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942301" y="8427165"/>
            <a:ext cx="1368424" cy="1343770"/>
          </a:xfrm>
          <a:prstGeom prst="ellipse">
            <a:avLst/>
          </a:prstGeom>
          <a:solidFill>
            <a:schemeClr val="bg2"/>
          </a:solidFill>
        </p:spPr>
        <p:txBody>
          <a:bodyPr anchor="ctr" anchorCtr="0">
            <a:noAutofit/>
          </a:bodyPr>
          <a:lstStyle>
            <a:lvl1pPr algn="ctr">
              <a:buFont typeface="Arial" panose="020B0604020202020204" pitchFamily="34" charset="0"/>
              <a:buNone/>
              <a:defRPr sz="1400"/>
            </a:lvl1pPr>
          </a:lstStyle>
          <a:p>
            <a:r>
              <a:rPr lang="en-US"/>
              <a:t>Click icon to add picture</a:t>
            </a:r>
            <a:endParaRPr lang="en-GB"/>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7249192" y="8427165"/>
            <a:ext cx="1368424" cy="1343770"/>
          </a:xfrm>
          <a:prstGeom prst="ellipse">
            <a:avLst/>
          </a:prstGeom>
          <a:solidFill>
            <a:schemeClr val="bg2"/>
          </a:solidFill>
        </p:spPr>
        <p:txBody>
          <a:bodyPr anchor="ctr" anchorCtr="0">
            <a:noAutofit/>
          </a:bodyPr>
          <a:lstStyle>
            <a:lvl1pPr algn="ctr">
              <a:buFont typeface="Arial" panose="020B0604020202020204" pitchFamily="34" charset="0"/>
              <a:buNone/>
              <a:defRPr sz="1400"/>
            </a:lvl1pPr>
          </a:lstStyle>
          <a:p>
            <a:r>
              <a:rPr lang="en-US"/>
              <a:t>Click icon to add picture</a:t>
            </a:r>
            <a:endParaRPr lang="en-GB"/>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13556084" y="8427165"/>
            <a:ext cx="1368424" cy="1343770"/>
          </a:xfrm>
          <a:prstGeom prst="ellipse">
            <a:avLst/>
          </a:prstGeom>
          <a:solidFill>
            <a:schemeClr val="bg2"/>
          </a:solidFill>
        </p:spPr>
        <p:txBody>
          <a:bodyPr anchor="ctr" anchorCtr="0">
            <a:noAutofit/>
          </a:bodyPr>
          <a:lstStyle>
            <a:lvl1pPr algn="ctr">
              <a:buFont typeface="Arial" panose="020B0604020202020204" pitchFamily="34" charset="0"/>
              <a:buNone/>
              <a:defRPr sz="1400"/>
            </a:lvl1pPr>
          </a:lstStyle>
          <a:p>
            <a:r>
              <a:rPr lang="en-US"/>
              <a:t>Click icon to add picture</a:t>
            </a:r>
            <a:endParaRPr lang="en-GB"/>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942301" y="6432476"/>
            <a:ext cx="1368424" cy="1343770"/>
          </a:xfrm>
          <a:prstGeom prst="ellipse">
            <a:avLst/>
          </a:prstGeom>
          <a:solidFill>
            <a:schemeClr val="bg2"/>
          </a:solidFill>
        </p:spPr>
        <p:txBody>
          <a:bodyPr anchor="ctr" anchorCtr="0">
            <a:noAutofit/>
          </a:bodyPr>
          <a:lstStyle>
            <a:lvl1pPr algn="ctr">
              <a:buFont typeface="Arial" panose="020B0604020202020204" pitchFamily="34" charset="0"/>
              <a:buNone/>
              <a:defRPr sz="1400"/>
            </a:lvl1pPr>
          </a:lstStyle>
          <a:p>
            <a:r>
              <a:rPr lang="en-US"/>
              <a:t>Click icon to add picture</a:t>
            </a:r>
            <a:endParaRPr lang="en-GB"/>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7249192" y="6432476"/>
            <a:ext cx="1368424" cy="1343770"/>
          </a:xfrm>
          <a:prstGeom prst="ellipse">
            <a:avLst/>
          </a:prstGeom>
          <a:solidFill>
            <a:schemeClr val="bg2"/>
          </a:solidFill>
        </p:spPr>
        <p:txBody>
          <a:bodyPr anchor="ctr" anchorCtr="0">
            <a:noAutofit/>
          </a:bodyPr>
          <a:lstStyle>
            <a:lvl1pPr algn="ctr">
              <a:buFont typeface="Arial" panose="020B0604020202020204" pitchFamily="34" charset="0"/>
              <a:buNone/>
              <a:defRPr sz="1400"/>
            </a:lvl1pPr>
          </a:lstStyle>
          <a:p>
            <a:r>
              <a:rPr lang="en-US"/>
              <a:t>Click icon to add picture</a:t>
            </a:r>
            <a:endParaRPr lang="en-GB"/>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13556084" y="6432476"/>
            <a:ext cx="1368424" cy="1343770"/>
          </a:xfrm>
          <a:prstGeom prst="ellipse">
            <a:avLst/>
          </a:prstGeom>
          <a:solidFill>
            <a:schemeClr val="bg2"/>
          </a:solidFill>
        </p:spPr>
        <p:txBody>
          <a:bodyPr anchor="ctr" anchorCtr="0">
            <a:noAutofit/>
          </a:bodyPr>
          <a:lstStyle>
            <a:lvl1pPr algn="ctr">
              <a:buFont typeface="Arial" panose="020B0604020202020204" pitchFamily="34" charset="0"/>
              <a:buNone/>
              <a:defRPr sz="1400"/>
            </a:lvl1pPr>
          </a:lstStyle>
          <a:p>
            <a:r>
              <a:rPr lang="en-US"/>
              <a:t>Click icon to add picture</a:t>
            </a:r>
            <a:endParaRPr lang="en-GB"/>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2869566" y="4654162"/>
            <a:ext cx="3753483" cy="911019"/>
          </a:xfrm>
        </p:spPr>
        <p:txBody>
          <a:bodyPr wrap="square" numCol="1" spcCol="756000" anchor="ctr">
            <a:spAutoFit/>
          </a:bodyPr>
          <a:lstStyle>
            <a:lvl1pPr marL="0" indent="0">
              <a:spcAft>
                <a:spcPts val="0"/>
              </a:spcAft>
              <a:buFont typeface="Arial" panose="020B0604020202020204" pitchFamily="34" charset="0"/>
              <a:buNone/>
              <a:defRPr sz="1800"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600"/>
            </a:lvl2pPr>
            <a:lvl3pPr marL="0" indent="0">
              <a:spcBef>
                <a:spcPts val="0"/>
              </a:spcBef>
              <a:buFontTx/>
              <a:buNone/>
              <a:defRPr sz="160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9176457" y="4662177"/>
            <a:ext cx="3753483" cy="894989"/>
          </a:xfrm>
        </p:spPr>
        <p:txBody>
          <a:bodyPr wrap="square" numCol="1" spcCol="756000" anchor="ctr">
            <a:spAutoFit/>
          </a:bodyPr>
          <a:lstStyle>
            <a:lvl1pPr marL="0" indent="0">
              <a:spcAft>
                <a:spcPts val="0"/>
              </a:spcAft>
              <a:buFont typeface="Arial" panose="020B0604020202020204" pitchFamily="34" charset="0"/>
              <a:buNone/>
              <a:defRPr sz="1800"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600"/>
            </a:lvl2pPr>
            <a:lvl3pPr marL="0" indent="0">
              <a:buFontTx/>
              <a:buNone/>
              <a:defRPr lang="en-GB" sz="160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914400" rtl="0" eaLnBrk="1" latinLnBrk="0" hangingPunct="1">
              <a:lnSpc>
                <a:spcPct val="120000"/>
              </a:lnSpc>
              <a:spcBef>
                <a:spcPts val="0"/>
              </a:spcBef>
              <a:spcAft>
                <a:spcPts val="1200"/>
              </a:spcAft>
              <a:buSzPct val="75000"/>
              <a:buFontTx/>
              <a:buNone/>
            </a:pPr>
            <a:r>
              <a:rPr lang="en-GB"/>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15483349" y="4662177"/>
            <a:ext cx="3753483" cy="894989"/>
          </a:xfrm>
        </p:spPr>
        <p:txBody>
          <a:bodyPr wrap="square" numCol="1" spcCol="756000" anchor="ctr">
            <a:spAutoFit/>
          </a:bodyPr>
          <a:lstStyle>
            <a:lvl1pPr marL="0" indent="0">
              <a:spcAft>
                <a:spcPts val="0"/>
              </a:spcAft>
              <a:buFont typeface="Arial" panose="020B0604020202020204" pitchFamily="34" charset="0"/>
              <a:buNone/>
              <a:defRPr sz="1800"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600"/>
            </a:lvl2pPr>
            <a:lvl3pPr marL="0" indent="0">
              <a:buFontTx/>
              <a:buNone/>
              <a:defRPr lang="en-GB" sz="160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914400" rtl="0" eaLnBrk="1" latinLnBrk="0" hangingPunct="1">
              <a:lnSpc>
                <a:spcPct val="120000"/>
              </a:lnSpc>
              <a:spcBef>
                <a:spcPts val="0"/>
              </a:spcBef>
              <a:spcAft>
                <a:spcPts val="1200"/>
              </a:spcAft>
              <a:buSzPct val="75000"/>
              <a:buFontTx/>
              <a:buNone/>
            </a:pPr>
            <a:r>
              <a:rPr lang="en-GB"/>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2869566" y="6648852"/>
            <a:ext cx="3753483" cy="911019"/>
          </a:xfrm>
        </p:spPr>
        <p:txBody>
          <a:bodyPr wrap="square" numCol="1" spcCol="756000" anchor="ctr">
            <a:spAutoFit/>
          </a:bodyPr>
          <a:lstStyle>
            <a:lvl1pPr marL="0" indent="0">
              <a:spcAft>
                <a:spcPts val="0"/>
              </a:spcAft>
              <a:buFont typeface="Arial" panose="020B0604020202020204" pitchFamily="34" charset="0"/>
              <a:buNone/>
              <a:defRPr sz="1800"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600"/>
            </a:lvl2pPr>
            <a:lvl3pPr marL="0" indent="0">
              <a:spcBef>
                <a:spcPts val="0"/>
              </a:spcBef>
              <a:buFontTx/>
              <a:buNone/>
              <a:defRPr sz="160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9176457" y="6656867"/>
            <a:ext cx="3753483" cy="894989"/>
          </a:xfrm>
        </p:spPr>
        <p:txBody>
          <a:bodyPr wrap="square" numCol="1" spcCol="756000" anchor="ctr">
            <a:spAutoFit/>
          </a:bodyPr>
          <a:lstStyle>
            <a:lvl1pPr marL="0" indent="0">
              <a:spcAft>
                <a:spcPts val="0"/>
              </a:spcAft>
              <a:buFont typeface="Arial" panose="020B0604020202020204" pitchFamily="34" charset="0"/>
              <a:buNone/>
              <a:defRPr sz="1800"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600"/>
            </a:lvl2pPr>
            <a:lvl3pPr marL="0" indent="0">
              <a:buFontTx/>
              <a:buNone/>
              <a:defRPr lang="en-GB" sz="160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914400" rtl="0" eaLnBrk="1" latinLnBrk="0" hangingPunct="1">
              <a:lnSpc>
                <a:spcPct val="120000"/>
              </a:lnSpc>
              <a:spcBef>
                <a:spcPts val="0"/>
              </a:spcBef>
              <a:spcAft>
                <a:spcPts val="1200"/>
              </a:spcAft>
              <a:buSzPct val="75000"/>
              <a:buFontTx/>
              <a:buNone/>
            </a:pPr>
            <a:r>
              <a:rPr lang="en-GB"/>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15483349" y="6656867"/>
            <a:ext cx="3753483" cy="894989"/>
          </a:xfrm>
        </p:spPr>
        <p:txBody>
          <a:bodyPr wrap="square" numCol="1" spcCol="756000" anchor="ctr">
            <a:spAutoFit/>
          </a:bodyPr>
          <a:lstStyle>
            <a:lvl1pPr marL="0" indent="0">
              <a:spcAft>
                <a:spcPts val="0"/>
              </a:spcAft>
              <a:buFont typeface="Arial" panose="020B0604020202020204" pitchFamily="34" charset="0"/>
              <a:buNone/>
              <a:defRPr sz="1800"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600"/>
            </a:lvl2pPr>
            <a:lvl3pPr marL="0" indent="0">
              <a:buFontTx/>
              <a:buNone/>
              <a:defRPr lang="en-GB" sz="160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914400" rtl="0" eaLnBrk="1" latinLnBrk="0" hangingPunct="1">
              <a:lnSpc>
                <a:spcPct val="120000"/>
              </a:lnSpc>
              <a:spcBef>
                <a:spcPts val="0"/>
              </a:spcBef>
              <a:spcAft>
                <a:spcPts val="1200"/>
              </a:spcAft>
              <a:buSzPct val="75000"/>
              <a:buFontTx/>
              <a:buNone/>
            </a:pPr>
            <a:r>
              <a:rPr lang="en-GB"/>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2869566" y="8643541"/>
            <a:ext cx="3753483" cy="911019"/>
          </a:xfrm>
        </p:spPr>
        <p:txBody>
          <a:bodyPr wrap="square" numCol="1" spcCol="756000" anchor="ctr">
            <a:spAutoFit/>
          </a:bodyPr>
          <a:lstStyle>
            <a:lvl1pPr marL="0" indent="0">
              <a:spcAft>
                <a:spcPts val="0"/>
              </a:spcAft>
              <a:buFont typeface="Arial" panose="020B0604020202020204" pitchFamily="34" charset="0"/>
              <a:buNone/>
              <a:defRPr sz="1800"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600"/>
            </a:lvl2pPr>
            <a:lvl3pPr marL="0" indent="0">
              <a:spcBef>
                <a:spcPts val="0"/>
              </a:spcBef>
              <a:buFontTx/>
              <a:buNone/>
              <a:defRPr sz="160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9176457" y="8651556"/>
            <a:ext cx="3753483" cy="894989"/>
          </a:xfrm>
        </p:spPr>
        <p:txBody>
          <a:bodyPr wrap="square" numCol="1" spcCol="756000" anchor="ctr">
            <a:spAutoFit/>
          </a:bodyPr>
          <a:lstStyle>
            <a:lvl1pPr marL="0" indent="0">
              <a:spcAft>
                <a:spcPts val="0"/>
              </a:spcAft>
              <a:buFont typeface="Arial" panose="020B0604020202020204" pitchFamily="34" charset="0"/>
              <a:buNone/>
              <a:defRPr sz="1800"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600"/>
            </a:lvl2pPr>
            <a:lvl3pPr marL="0" indent="0">
              <a:buFontTx/>
              <a:buNone/>
              <a:defRPr lang="en-GB" sz="160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914400" rtl="0" eaLnBrk="1" latinLnBrk="0" hangingPunct="1">
              <a:lnSpc>
                <a:spcPct val="120000"/>
              </a:lnSpc>
              <a:spcBef>
                <a:spcPts val="0"/>
              </a:spcBef>
              <a:spcAft>
                <a:spcPts val="1200"/>
              </a:spcAft>
              <a:buSzPct val="75000"/>
              <a:buFontTx/>
              <a:buNone/>
            </a:pPr>
            <a:r>
              <a:rPr lang="en-GB"/>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15483349" y="8651556"/>
            <a:ext cx="3753483" cy="894989"/>
          </a:xfrm>
        </p:spPr>
        <p:txBody>
          <a:bodyPr wrap="square" numCol="1" spcCol="756000" anchor="ctr">
            <a:spAutoFit/>
          </a:bodyPr>
          <a:lstStyle>
            <a:lvl1pPr marL="0" indent="0">
              <a:spcAft>
                <a:spcPts val="0"/>
              </a:spcAft>
              <a:buFont typeface="Arial" panose="020B0604020202020204" pitchFamily="34" charset="0"/>
              <a:buNone/>
              <a:defRPr sz="1800"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600"/>
            </a:lvl2pPr>
            <a:lvl3pPr marL="0" indent="0">
              <a:buFontTx/>
              <a:buNone/>
              <a:defRPr lang="en-GB" sz="160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914400" rtl="0" eaLnBrk="1" latinLnBrk="0" hangingPunct="1">
              <a:lnSpc>
                <a:spcPct val="120000"/>
              </a:lnSpc>
              <a:spcBef>
                <a:spcPts val="0"/>
              </a:spcBef>
              <a:spcAft>
                <a:spcPts val="1200"/>
              </a:spcAft>
              <a:buSzPct val="75000"/>
              <a:buFontTx/>
              <a:buNone/>
            </a:pPr>
            <a:r>
              <a:rPr lang="en-GB"/>
              <a:t>@social_handle</a:t>
            </a:r>
          </a:p>
        </p:txBody>
      </p:sp>
    </p:spTree>
    <p:extLst>
      <p:ext uri="{BB962C8B-B14F-4D97-AF65-F5344CB8AC3E}">
        <p14:creationId xmlns:p14="http://schemas.microsoft.com/office/powerpoint/2010/main" val="17350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userDrawn="1">
          <p15:clr>
            <a:srgbClr val="FBAE40"/>
          </p15:clr>
        </p15:guide>
        <p15:guide id="2" pos="807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952502" y="885878"/>
            <a:ext cx="8378824" cy="664797"/>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952500" y="2506337"/>
            <a:ext cx="8378825" cy="430887"/>
          </a:xfrm>
        </p:spPr>
        <p:txBody>
          <a:bodyPr/>
          <a:lstStyle>
            <a:lvl1pPr>
              <a:lnSpc>
                <a:spcPct val="100000"/>
              </a:lnSpc>
              <a:buFont typeface="Arial" panose="020B0604020202020204" pitchFamily="34" charset="0"/>
              <a:buNone/>
              <a:defRPr sz="2800">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952500" y="4791078"/>
            <a:ext cx="18199100" cy="2735598"/>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Tree>
    <p:extLst>
      <p:ext uri="{BB962C8B-B14F-4D97-AF65-F5344CB8AC3E}">
        <p14:creationId xmlns:p14="http://schemas.microsoft.com/office/powerpoint/2010/main" val="214066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907034" y="952500"/>
            <a:ext cx="6565704" cy="747897"/>
          </a:xfrm>
        </p:spPr>
        <p:txBody>
          <a:bodyPr lIns="0" tIns="0" rIns="0" bIns="0" anchor="t" anchorCtr="0"/>
          <a:lstStyle>
            <a:lvl1pPr algn="l">
              <a:defRPr sz="54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907034" y="5159155"/>
            <a:ext cx="6565704" cy="495520"/>
          </a:xfrm>
        </p:spPr>
        <p:txBody>
          <a:bodyPr wrap="square" anchor="b" anchorCtr="0">
            <a:spAutoFit/>
          </a:bodyPr>
          <a:lstStyle>
            <a:lvl1pPr marL="0" indent="0" algn="l">
              <a:buNone/>
              <a:defRPr sz="2800" b="1" i="0">
                <a:solidFill>
                  <a:schemeClr val="tx1"/>
                </a:solidFill>
                <a:latin typeface="Poppins SemiBold" pitchFamily="2" charset="77"/>
                <a:cs typeface="Poppi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906463" y="5890133"/>
            <a:ext cx="6111875" cy="4006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906463" y="7412675"/>
            <a:ext cx="6111875" cy="4006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906463" y="8048820"/>
            <a:ext cx="6111875" cy="400687"/>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0451" y="9483725"/>
            <a:ext cx="2809875" cy="1066800"/>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8534401" y="0"/>
            <a:ext cx="11569700" cy="11309350"/>
          </a:xfrm>
          <a:solidFill>
            <a:schemeClr val="bg2">
              <a:lumMod val="75000"/>
            </a:schemeClr>
          </a:solidFill>
        </p:spPr>
        <p:txBody>
          <a:bodyPr bIns="1764000" anchor="ctr">
            <a:noAutofit/>
          </a:bodyPr>
          <a:lstStyle>
            <a:lvl1pPr algn="ctr">
              <a:defRPr sz="3600" b="1">
                <a:solidFill>
                  <a:schemeClr val="bg1"/>
                </a:solidFill>
              </a:defRPr>
            </a:lvl1pPr>
          </a:lstStyle>
          <a:p>
            <a:r>
              <a:rPr lang="en-GB"/>
              <a:t>Click icon to insert image</a:t>
            </a:r>
          </a:p>
        </p:txBody>
      </p:sp>
    </p:spTree>
    <p:extLst>
      <p:ext uri="{BB962C8B-B14F-4D97-AF65-F5344CB8AC3E}">
        <p14:creationId xmlns:p14="http://schemas.microsoft.com/office/powerpoint/2010/main" val="399701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ta_Sourc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00640E-70DB-4FA8-8906-F2F2D00CFD0A}"/>
              </a:ext>
            </a:extLst>
          </p:cNvPr>
          <p:cNvSpPr>
            <a:spLocks noGrp="1"/>
          </p:cNvSpPr>
          <p:nvPr>
            <p:ph type="title" hasCustomPrompt="1"/>
          </p:nvPr>
        </p:nvSpPr>
        <p:spPr>
          <a:xfrm>
            <a:off x="952502" y="885878"/>
            <a:ext cx="13420028" cy="503215"/>
          </a:xfrm>
        </p:spPr>
        <p:txBody>
          <a:bodyPr lIns="0" tIns="0" rIns="0" bIns="0" anchor="t" anchorCtr="0"/>
          <a:lstStyle>
            <a:lvl1pPr>
              <a:defRPr sz="3600"/>
            </a:lvl1pPr>
          </a:lstStyle>
          <a:p>
            <a:r>
              <a:rPr lang="en-US"/>
              <a:t>Data sources for data contained within this slide deck</a:t>
            </a:r>
            <a:endParaRPr lang="en-GB"/>
          </a:p>
        </p:txBody>
      </p:sp>
      <p:sp>
        <p:nvSpPr>
          <p:cNvPr id="12" name="TextBox 11">
            <a:extLst>
              <a:ext uri="{FF2B5EF4-FFF2-40B4-BE49-F238E27FC236}">
                <a16:creationId xmlns:a16="http://schemas.microsoft.com/office/drawing/2014/main" id="{8FBF1565-E385-499D-9EFB-74F24A450EB2}"/>
              </a:ext>
            </a:extLst>
          </p:cNvPr>
          <p:cNvSpPr txBox="1"/>
          <p:nvPr userDrawn="1"/>
        </p:nvSpPr>
        <p:spPr>
          <a:xfrm>
            <a:off x="952499" y="1479952"/>
            <a:ext cx="18209259" cy="584775"/>
          </a:xfrm>
          <a:prstGeom prst="rect">
            <a:avLst/>
          </a:prstGeom>
          <a:noFill/>
        </p:spPr>
        <p:txBody>
          <a:bodyPr wrap="square">
            <a:spAutoFit/>
          </a:bodyPr>
          <a:lstStyle/>
          <a:p>
            <a:r>
              <a:rPr lang="en-US" sz="1600">
                <a:latin typeface="+mj-lt"/>
                <a:cs typeface="Calibri" panose="020F0502020204030204" pitchFamily="34" charset="0"/>
              </a:rPr>
              <a:t>The Global Measles and Rubella Report is based on surveillance data reported by Member States to the regional offices weekly or monthly. The regional compilation is reported to HQ monthly. Data are to be reported from the regions on the 1</a:t>
            </a:r>
            <a:r>
              <a:rPr lang="en-US" sz="1600" baseline="30000">
                <a:latin typeface="+mj-lt"/>
                <a:cs typeface="Calibri" panose="020F0502020204030204" pitchFamily="34" charset="0"/>
              </a:rPr>
              <a:t>st</a:t>
            </a:r>
            <a:r>
              <a:rPr lang="en-US" sz="1600">
                <a:latin typeface="+mj-lt"/>
                <a:cs typeface="Calibri" panose="020F0502020204030204" pitchFamily="34" charset="0"/>
              </a:rPr>
              <a:t> Friday of the month, and HQ attempts to release the monthly report by the 3</a:t>
            </a:r>
            <a:r>
              <a:rPr lang="en-US" sz="1600" baseline="30000">
                <a:latin typeface="+mj-lt"/>
                <a:cs typeface="Calibri" panose="020F0502020204030204" pitchFamily="34" charset="0"/>
              </a:rPr>
              <a:t>rd</a:t>
            </a:r>
            <a:r>
              <a:rPr lang="en-US" sz="1600">
                <a:latin typeface="+mj-lt"/>
                <a:cs typeface="Calibri" panose="020F0502020204030204" pitchFamily="34" charset="0"/>
              </a:rPr>
              <a:t> Monday of the month. </a:t>
            </a:r>
          </a:p>
        </p:txBody>
      </p:sp>
      <p:sp>
        <p:nvSpPr>
          <p:cNvPr id="14" name="Rectangle 13">
            <a:extLst>
              <a:ext uri="{FF2B5EF4-FFF2-40B4-BE49-F238E27FC236}">
                <a16:creationId xmlns:a16="http://schemas.microsoft.com/office/drawing/2014/main" id="{09E99455-FC58-4B14-9BCB-56A57C945A32}"/>
              </a:ext>
            </a:extLst>
          </p:cNvPr>
          <p:cNvSpPr/>
          <p:nvPr userDrawn="1"/>
        </p:nvSpPr>
        <p:spPr>
          <a:xfrm>
            <a:off x="962658" y="2342307"/>
            <a:ext cx="18209259" cy="1477328"/>
          </a:xfrm>
          <a:prstGeom prst="rect">
            <a:avLst/>
          </a:prstGeom>
        </p:spPr>
        <p:txBody>
          <a:bodyPr wrap="square">
            <a:spAutoFit/>
          </a:bodyPr>
          <a:lstStyle/>
          <a:p>
            <a:r>
              <a:rPr lang="en-US" sz="1800" b="1">
                <a:latin typeface="+mj-lt"/>
                <a:cs typeface="Calibri" panose="020F0502020204030204" pitchFamily="34" charset="0"/>
              </a:rPr>
              <a:t>Please note:</a:t>
            </a:r>
          </a:p>
          <a:p>
            <a:pPr marL="285750" indent="-285750">
              <a:buFont typeface="Wingdings" panose="05000000000000000000" pitchFamily="2" charset="2"/>
              <a:buChar char="§"/>
            </a:pPr>
            <a:r>
              <a:rPr lang="en-US" sz="1800">
                <a:latin typeface="+mj-lt"/>
                <a:cs typeface="Calibri" panose="020F0502020204030204" pitchFamily="34" charset="0"/>
              </a:rPr>
              <a:t>Numbers of cases might differ from the official numbers reported annually as part of the WHO/UNICEF Joint reporting process (JRF).  The difference can be due to the time lag as  the annual data might not be complete at the time of reporting. </a:t>
            </a:r>
          </a:p>
          <a:p>
            <a:pPr marL="285750" indent="-285750">
              <a:buFont typeface="Wingdings" panose="05000000000000000000" pitchFamily="2" charset="2"/>
              <a:buChar char="§"/>
            </a:pPr>
            <a:r>
              <a:rPr lang="en-US" sz="1800">
                <a:latin typeface="+mj-lt"/>
                <a:cs typeface="Calibri" panose="020F0502020204030204" pitchFamily="34" charset="0"/>
              </a:rPr>
              <a:t>In addition, the difference can be due to multiple surveillance systems at country level.  In these cases, the monthly data are extracted from the case based surveillance system while the annual data can be from the aggregated system. </a:t>
            </a:r>
          </a:p>
        </p:txBody>
      </p:sp>
      <p:sp>
        <p:nvSpPr>
          <p:cNvPr id="16" name="Rectangle 15">
            <a:extLst>
              <a:ext uri="{FF2B5EF4-FFF2-40B4-BE49-F238E27FC236}">
                <a16:creationId xmlns:a16="http://schemas.microsoft.com/office/drawing/2014/main" id="{6FB3D5A0-A53B-41DD-BECF-ECEED5911D92}"/>
              </a:ext>
            </a:extLst>
          </p:cNvPr>
          <p:cNvSpPr/>
          <p:nvPr userDrawn="1"/>
        </p:nvSpPr>
        <p:spPr>
          <a:xfrm>
            <a:off x="10340082" y="4196507"/>
            <a:ext cx="8712968" cy="5447645"/>
          </a:xfrm>
          <a:prstGeom prst="rect">
            <a:avLst/>
          </a:prstGeom>
        </p:spPr>
        <p:txBody>
          <a:bodyPr wrap="square">
            <a:spAutoFit/>
          </a:bodyPr>
          <a:lstStyle/>
          <a:p>
            <a:pPr>
              <a:lnSpc>
                <a:spcPct val="100000"/>
              </a:lnSpc>
              <a:spcBef>
                <a:spcPts val="0"/>
              </a:spcBef>
              <a:spcAft>
                <a:spcPts val="0"/>
              </a:spcAft>
            </a:pPr>
            <a:r>
              <a:rPr lang="en-US" sz="1200" b="1">
                <a:latin typeface="+mj-lt"/>
                <a:cs typeface="Calibri" panose="020F0502020204030204" pitchFamily="34" charset="0"/>
              </a:rPr>
              <a:t>ELISA Laboratory Data from the Global Measles and Rubella Laboratory Network (GMRLN)</a:t>
            </a:r>
          </a:p>
          <a:p>
            <a:pPr marL="171450" indent="-171450">
              <a:lnSpc>
                <a:spcPct val="100000"/>
              </a:lnSpc>
              <a:spcBef>
                <a:spcPts val="0"/>
              </a:spcBef>
              <a:spcAft>
                <a:spcPts val="0"/>
              </a:spcAft>
              <a:buFont typeface="Arial" panose="020B0604020202020204" pitchFamily="34" charset="0"/>
              <a:buChar char="•"/>
            </a:pPr>
            <a:r>
              <a:rPr lang="en-US" sz="1200">
                <a:latin typeface="+mj-lt"/>
                <a:cs typeface="Calibri" panose="020F0502020204030204" pitchFamily="34" charset="0"/>
              </a:rPr>
              <a:t>The Global Measles Rubella Laboratory Network laboratories report the number of samples received as well as the number of samples tested for IgM serology, as well as the number positive, negative and equivocal. </a:t>
            </a:r>
          </a:p>
          <a:p>
            <a:pPr marL="628650" lvl="1" indent="-171450">
              <a:buFont typeface="Arial" panose="020B0604020202020204" pitchFamily="34" charset="0"/>
              <a:buChar char="•"/>
            </a:pPr>
            <a:r>
              <a:rPr lang="en-US" sz="1200">
                <a:latin typeface="+mj-lt"/>
                <a:cs typeface="Calibri" panose="020F0502020204030204" pitchFamily="34" charset="0"/>
              </a:rPr>
              <a:t>These aggregated data are collected to account for the inadequate linking between laboratory and epidemiological data in some countries.</a:t>
            </a:r>
          </a:p>
          <a:p>
            <a:pPr marL="628650" lvl="1" indent="-171450">
              <a:buFont typeface="Arial" panose="020B0604020202020204" pitchFamily="34" charset="0"/>
              <a:buChar char="•"/>
            </a:pPr>
            <a:r>
              <a:rPr lang="en-US" sz="1200">
                <a:latin typeface="+mj-lt"/>
                <a:cs typeface="Calibri" panose="020F0502020204030204" pitchFamily="34" charset="0"/>
              </a:rPr>
              <a:t>Numbers of cases reported may differ from the number of samples tested positive for various reasons</a:t>
            </a:r>
          </a:p>
          <a:p>
            <a:pPr marL="1085850" lvl="2" indent="-171450">
              <a:buFont typeface="Arial" panose="020B0604020202020204" pitchFamily="34" charset="0"/>
              <a:buChar char="•"/>
            </a:pPr>
            <a:r>
              <a:rPr lang="en-US" sz="1200">
                <a:latin typeface="+mj-lt"/>
                <a:cs typeface="Calibri" panose="020F0502020204030204" pitchFamily="34" charset="0"/>
              </a:rPr>
              <a:t>Samples tested positive in a laboratory may not reported to the surveillance system</a:t>
            </a:r>
          </a:p>
          <a:p>
            <a:pPr marL="1085850" lvl="2" indent="-171450">
              <a:buFont typeface="Arial" panose="020B0604020202020204" pitchFamily="34" charset="0"/>
              <a:buChar char="•"/>
            </a:pPr>
            <a:r>
              <a:rPr lang="en-US" sz="1200">
                <a:latin typeface="+mj-lt"/>
                <a:cs typeface="Calibri" panose="020F0502020204030204" pitchFamily="34" charset="0"/>
              </a:rPr>
              <a:t>IgG screening results are inappropriately included in the surveillance database</a:t>
            </a:r>
          </a:p>
          <a:p>
            <a:pPr marL="1085850" lvl="2" indent="-171450">
              <a:buFont typeface="Arial" panose="020B0604020202020204" pitchFamily="34" charset="0"/>
              <a:buChar char="•"/>
            </a:pPr>
            <a:r>
              <a:rPr lang="en-US" sz="1200">
                <a:latin typeface="+mj-lt"/>
                <a:cs typeface="Calibri" panose="020F0502020204030204" pitchFamily="34" charset="0"/>
              </a:rPr>
              <a:t>Inconsistent reporting from laboratories.  </a:t>
            </a:r>
          </a:p>
          <a:p>
            <a:pPr marL="1085850" lvl="2" indent="-171450">
              <a:buFont typeface="Arial" panose="020B0604020202020204" pitchFamily="34" charset="0"/>
              <a:buChar char="•"/>
            </a:pPr>
            <a:r>
              <a:rPr lang="en-US" sz="1200">
                <a:latin typeface="+mj-lt"/>
                <a:cs typeface="Calibri" panose="020F0502020204030204" pitchFamily="34" charset="0"/>
              </a:rPr>
              <a:t>This is based on the number of SAMPLES tested, not the number of CASES tested. One case can have multiple samples being tested (e.g. different specimen types, repeat specimen collection based on timing of collection).</a:t>
            </a:r>
          </a:p>
          <a:p>
            <a:pPr marL="1085850" lvl="2" indent="-171450">
              <a:buFont typeface="Arial" panose="020B0604020202020204" pitchFamily="34" charset="0"/>
              <a:buChar char="•"/>
            </a:pPr>
            <a:endParaRPr lang="en-US" sz="1200">
              <a:latin typeface="+mj-lt"/>
              <a:cs typeface="Calibri" panose="020F0502020204030204" pitchFamily="34" charset="0"/>
            </a:endParaRPr>
          </a:p>
          <a:p>
            <a:pPr marL="0" indent="0">
              <a:buFont typeface="Arial" panose="020B0604020202020204" pitchFamily="34" charset="0"/>
              <a:buNone/>
            </a:pPr>
            <a:r>
              <a:rPr lang="en-US" sz="1200" b="1">
                <a:latin typeface="+mj-lt"/>
                <a:cs typeface="Calibri" panose="020F0502020204030204" pitchFamily="34" charset="0"/>
              </a:rPr>
              <a:t>Limitations</a:t>
            </a:r>
          </a:p>
          <a:p>
            <a:pPr marL="171450" lvl="0" indent="-171450">
              <a:buFont typeface="Arial" panose="020B0604020202020204" pitchFamily="34" charset="0"/>
              <a:buChar char="•"/>
            </a:pPr>
            <a:r>
              <a:rPr lang="en-US" sz="1200">
                <a:latin typeface="+mj-lt"/>
                <a:cs typeface="Calibri" panose="020F0502020204030204" pitchFamily="34" charset="0"/>
              </a:rPr>
              <a:t>Data are only from network laboratories</a:t>
            </a:r>
          </a:p>
          <a:p>
            <a:pPr marL="171450" lvl="0" indent="-171450">
              <a:buFont typeface="Arial" panose="020B0604020202020204" pitchFamily="34" charset="0"/>
              <a:buChar char="•"/>
            </a:pPr>
            <a:r>
              <a:rPr lang="en-US" sz="1200">
                <a:latin typeface="+mj-lt"/>
                <a:cs typeface="Calibri" panose="020F0502020204030204" pitchFamily="34" charset="0"/>
              </a:rPr>
              <a:t>Non-network laboratories are not included</a:t>
            </a:r>
          </a:p>
          <a:p>
            <a:pPr marL="171450" lvl="0" indent="-171450">
              <a:buFont typeface="Arial" panose="020B0604020202020204" pitchFamily="34" charset="0"/>
              <a:buChar char="•"/>
            </a:pPr>
            <a:r>
              <a:rPr lang="en-US" sz="1200">
                <a:latin typeface="+mj-lt"/>
                <a:cs typeface="Calibri" panose="020F0502020204030204" pitchFamily="34" charset="0"/>
              </a:rPr>
              <a:t>Some laboratories don’t report</a:t>
            </a:r>
          </a:p>
          <a:p>
            <a:pPr marL="171450" lvl="0" indent="-171450">
              <a:buFont typeface="Arial" panose="020B0604020202020204" pitchFamily="34" charset="0"/>
              <a:buChar char="•"/>
            </a:pPr>
            <a:r>
              <a:rPr lang="en-US" sz="1200">
                <a:latin typeface="+mj-lt"/>
                <a:cs typeface="Calibri" panose="020F0502020204030204" pitchFamily="34" charset="0"/>
              </a:rPr>
              <a:t>IgG results are sometimes inappropriately reported</a:t>
            </a:r>
          </a:p>
          <a:p>
            <a:pPr marL="628650" lvl="1" indent="-171450">
              <a:buFont typeface="Arial" panose="020B0604020202020204" pitchFamily="34" charset="0"/>
              <a:buChar char="•"/>
            </a:pPr>
            <a:endParaRPr lang="en-US" sz="1200">
              <a:latin typeface="+mj-lt"/>
              <a:cs typeface="Calibri" panose="020F0502020204030204" pitchFamily="34" charset="0"/>
            </a:endParaRPr>
          </a:p>
          <a:p>
            <a:pPr marL="628650" lvl="1" indent="-171450">
              <a:buFont typeface="Arial" panose="020B0604020202020204" pitchFamily="34" charset="0"/>
              <a:buChar char="•"/>
            </a:pPr>
            <a:endParaRPr lang="en-US" sz="1200">
              <a:latin typeface="+mj-lt"/>
              <a:cs typeface="Calibri" panose="020F0502020204030204" pitchFamily="34" charset="0"/>
            </a:endParaRPr>
          </a:p>
          <a:p>
            <a:pPr>
              <a:lnSpc>
                <a:spcPct val="100000"/>
              </a:lnSpc>
              <a:spcBef>
                <a:spcPts val="0"/>
              </a:spcBef>
              <a:spcAft>
                <a:spcPts val="0"/>
              </a:spcAft>
            </a:pPr>
            <a:r>
              <a:rPr lang="en-US" sz="1200" b="1">
                <a:latin typeface="+mj-lt"/>
                <a:cs typeface="Calibri" panose="020F0502020204030204" pitchFamily="34" charset="0"/>
              </a:rPr>
              <a:t>Genotyping Data</a:t>
            </a:r>
          </a:p>
          <a:p>
            <a:pPr>
              <a:lnSpc>
                <a:spcPct val="100000"/>
              </a:lnSpc>
              <a:spcBef>
                <a:spcPts val="0"/>
              </a:spcBef>
              <a:spcAft>
                <a:spcPts val="0"/>
              </a:spcAft>
            </a:pPr>
            <a:r>
              <a:rPr lang="en-US" sz="1200">
                <a:latin typeface="+mj-lt"/>
                <a:cs typeface="Calibri" panose="020F0502020204030204" pitchFamily="34" charset="0"/>
              </a:rPr>
              <a:t>Genotyping data are obtained from the </a:t>
            </a:r>
            <a:r>
              <a:rPr lang="en-US" sz="1200" err="1">
                <a:latin typeface="+mj-lt"/>
                <a:cs typeface="Calibri" panose="020F0502020204030204" pitchFamily="34" charset="0"/>
              </a:rPr>
              <a:t>MeaNS</a:t>
            </a:r>
            <a:r>
              <a:rPr lang="en-US" sz="1200">
                <a:latin typeface="+mj-lt"/>
                <a:cs typeface="Calibri" panose="020F0502020204030204" pitchFamily="34" charset="0"/>
              </a:rPr>
              <a:t> (</a:t>
            </a:r>
            <a:r>
              <a:rPr lang="en-US" sz="1200" u="sng">
                <a:latin typeface="+mj-lt"/>
                <a:cs typeface="Calibri" panose="020F0502020204030204" pitchFamily="34" charset="0"/>
                <a:hlinkClick r:id="rId2"/>
              </a:rPr>
              <a:t>www.who-measles.org</a:t>
            </a:r>
            <a:r>
              <a:rPr lang="en-US" sz="1200">
                <a:latin typeface="+mj-lt"/>
                <a:cs typeface="Calibri" panose="020F0502020204030204" pitchFamily="34" charset="0"/>
              </a:rPr>
              <a:t>) and </a:t>
            </a:r>
            <a:r>
              <a:rPr lang="en-US" sz="1200" err="1">
                <a:latin typeface="+mj-lt"/>
                <a:cs typeface="Calibri" panose="020F0502020204030204" pitchFamily="34" charset="0"/>
              </a:rPr>
              <a:t>RubeNS</a:t>
            </a:r>
            <a:r>
              <a:rPr lang="en-US" sz="1200">
                <a:latin typeface="+mj-lt"/>
                <a:cs typeface="Calibri" panose="020F0502020204030204" pitchFamily="34" charset="0"/>
              </a:rPr>
              <a:t> (</a:t>
            </a:r>
            <a:r>
              <a:rPr lang="en-US" sz="1200" u="sng">
                <a:latin typeface="+mj-lt"/>
                <a:cs typeface="Calibri" panose="020F0502020204030204" pitchFamily="34" charset="0"/>
                <a:hlinkClick r:id="rId3"/>
              </a:rPr>
              <a:t>www.who-rubella.org</a:t>
            </a:r>
            <a:r>
              <a:rPr lang="en-US" sz="1200">
                <a:latin typeface="+mj-lt"/>
                <a:cs typeface="Calibri" panose="020F0502020204030204" pitchFamily="34" charset="0"/>
              </a:rPr>
              <a:t>). </a:t>
            </a:r>
          </a:p>
          <a:p>
            <a:pPr marL="0" indent="0">
              <a:lnSpc>
                <a:spcPct val="100000"/>
              </a:lnSpc>
              <a:spcBef>
                <a:spcPts val="0"/>
              </a:spcBef>
              <a:spcAft>
                <a:spcPts val="0"/>
              </a:spcAft>
              <a:buFont typeface="Arial" panose="020B0604020202020204" pitchFamily="34" charset="0"/>
              <a:buNone/>
            </a:pPr>
            <a:endParaRPr lang="en-US" sz="1200">
              <a:latin typeface="+mj-lt"/>
              <a:cs typeface="Calibri" panose="020F0502020204030204" pitchFamily="34" charset="0"/>
            </a:endParaRPr>
          </a:p>
          <a:p>
            <a:pPr marL="0" indent="0">
              <a:lnSpc>
                <a:spcPct val="100000"/>
              </a:lnSpc>
              <a:spcBef>
                <a:spcPts val="0"/>
              </a:spcBef>
              <a:spcAft>
                <a:spcPts val="0"/>
              </a:spcAft>
              <a:buFont typeface="Arial" panose="020B0604020202020204" pitchFamily="34" charset="0"/>
              <a:buNone/>
            </a:pPr>
            <a:r>
              <a:rPr lang="en-US" sz="1200" b="1">
                <a:latin typeface="+mj-lt"/>
                <a:cs typeface="Calibri" panose="020F0502020204030204" pitchFamily="34" charset="0"/>
              </a:rPr>
              <a:t>Limitations</a:t>
            </a:r>
          </a:p>
          <a:p>
            <a:pPr marL="171450" lvl="0" indent="-171450">
              <a:buFont typeface="Arial" panose="020B0604020202020204" pitchFamily="34" charset="0"/>
              <a:buChar char="•"/>
            </a:pPr>
            <a:r>
              <a:rPr lang="en-US" sz="1200">
                <a:latin typeface="+mj-lt"/>
                <a:cs typeface="Calibri" panose="020F0502020204030204" pitchFamily="34" charset="0"/>
              </a:rPr>
              <a:t>Inadequate sample collection for genotyping challenges interpretation of the data</a:t>
            </a:r>
          </a:p>
          <a:p>
            <a:pPr marL="171450" lvl="0" indent="-171450">
              <a:buFont typeface="Arial" panose="020B0604020202020204" pitchFamily="34" charset="0"/>
              <a:buChar char="•"/>
            </a:pPr>
            <a:r>
              <a:rPr lang="en-US" sz="1200">
                <a:latin typeface="+mj-lt"/>
                <a:cs typeface="Calibri" panose="020F0502020204030204" pitchFamily="34" charset="0"/>
              </a:rPr>
              <a:t>Underreporting</a:t>
            </a:r>
          </a:p>
          <a:p>
            <a:pPr marL="628650" lvl="1" indent="-171450">
              <a:buFont typeface="Arial" panose="020B0604020202020204" pitchFamily="34" charset="0"/>
              <a:buChar char="•"/>
            </a:pPr>
            <a:r>
              <a:rPr lang="en-US" sz="1200">
                <a:latin typeface="+mj-lt"/>
                <a:cs typeface="Calibri" panose="020F0502020204030204" pitchFamily="34" charset="0"/>
              </a:rPr>
              <a:t>WHO recommends that Member States submit genotyping data to these databases, but it is not currently a requirement so there is underreporting</a:t>
            </a:r>
          </a:p>
          <a:p>
            <a:pPr marL="171450" lvl="0" indent="-171450">
              <a:buFont typeface="Arial" panose="020B0604020202020204" pitchFamily="34" charset="0"/>
              <a:buChar char="•"/>
            </a:pPr>
            <a:r>
              <a:rPr lang="en-US" sz="1200">
                <a:latin typeface="+mj-lt"/>
                <a:cs typeface="Calibri" panose="020F0502020204030204" pitchFamily="34" charset="0"/>
              </a:rPr>
              <a:t>Genotype data can’t be linked to epidemiologic data at the global level</a:t>
            </a:r>
          </a:p>
        </p:txBody>
      </p:sp>
      <p:sp>
        <p:nvSpPr>
          <p:cNvPr id="17" name="TextBox 16">
            <a:extLst>
              <a:ext uri="{FF2B5EF4-FFF2-40B4-BE49-F238E27FC236}">
                <a16:creationId xmlns:a16="http://schemas.microsoft.com/office/drawing/2014/main" id="{070C9BD3-7E2F-4452-B5A1-F41D76716095}"/>
              </a:ext>
            </a:extLst>
          </p:cNvPr>
          <p:cNvSpPr txBox="1"/>
          <p:nvPr userDrawn="1"/>
        </p:nvSpPr>
        <p:spPr>
          <a:xfrm>
            <a:off x="1051050" y="4196507"/>
            <a:ext cx="9001000" cy="6740307"/>
          </a:xfrm>
          <a:prstGeom prst="rect">
            <a:avLst/>
          </a:prstGeom>
          <a:noFill/>
        </p:spPr>
        <p:txBody>
          <a:bodyPr wrap="square">
            <a:spAutoFit/>
          </a:bodyPr>
          <a:lstStyle/>
          <a:p>
            <a:pPr>
              <a:lnSpc>
                <a:spcPct val="100000"/>
              </a:lnSpc>
              <a:spcBef>
                <a:spcPts val="0"/>
              </a:spcBef>
              <a:spcAft>
                <a:spcPts val="0"/>
              </a:spcAft>
            </a:pPr>
            <a:r>
              <a:rPr lang="en-US" sz="1200" b="1">
                <a:latin typeface="+mj-lt"/>
                <a:cs typeface="Calibri" panose="020F0502020204030204" pitchFamily="34" charset="0"/>
              </a:rPr>
              <a:t>Epidemiologic Data: Case-based and/or Aggregate Reporting to WHO</a:t>
            </a:r>
          </a:p>
          <a:p>
            <a:pPr marL="171450" indent="-171450">
              <a:lnSpc>
                <a:spcPct val="100000"/>
              </a:lnSpc>
              <a:spcBef>
                <a:spcPts val="0"/>
              </a:spcBef>
              <a:spcAft>
                <a:spcPts val="0"/>
              </a:spcAft>
              <a:buFont typeface="Wingdings" panose="05000000000000000000" pitchFamily="2" charset="2"/>
              <a:buChar char="§"/>
            </a:pPr>
            <a:r>
              <a:rPr lang="en-US" sz="1200">
                <a:latin typeface="+mj-lt"/>
                <a:cs typeface="Calibri" panose="020F0502020204030204" pitchFamily="34" charset="0"/>
              </a:rPr>
              <a:t>Epidemiologic data comes from Member States in one of two forms</a:t>
            </a:r>
          </a:p>
          <a:p>
            <a:pPr marL="628650" lvl="1" indent="-171450">
              <a:lnSpc>
                <a:spcPct val="100000"/>
              </a:lnSpc>
              <a:spcBef>
                <a:spcPts val="0"/>
              </a:spcBef>
              <a:spcAft>
                <a:spcPts val="0"/>
              </a:spcAft>
              <a:buFont typeface="Wingdings" panose="05000000000000000000" pitchFamily="2" charset="2"/>
              <a:buChar char="§"/>
            </a:pPr>
            <a:r>
              <a:rPr lang="en-US" sz="1200">
                <a:latin typeface="+mj-lt"/>
                <a:cs typeface="Calibri" panose="020F0502020204030204" pitchFamily="34" charset="0"/>
              </a:rPr>
              <a:t>Case-based data, which is our recommendation, is provided by most member states.  </a:t>
            </a:r>
            <a:br>
              <a:rPr lang="en-US" sz="1200">
                <a:latin typeface="+mj-lt"/>
                <a:cs typeface="Calibri" panose="020F0502020204030204" pitchFamily="34" charset="0"/>
              </a:rPr>
            </a:br>
            <a:r>
              <a:rPr lang="en-US" sz="1200">
                <a:latin typeface="+mj-lt"/>
                <a:cs typeface="Calibri" panose="020F0502020204030204" pitchFamily="34" charset="0"/>
              </a:rPr>
              <a:t>At WHO HQ, we collect a limited set of variables, including, age, date of onset, country reporting, 1</a:t>
            </a:r>
            <a:r>
              <a:rPr lang="en-US" sz="1200" baseline="30000">
                <a:latin typeface="+mj-lt"/>
                <a:cs typeface="Calibri" panose="020F0502020204030204" pitchFamily="34" charset="0"/>
              </a:rPr>
              <a:t>st</a:t>
            </a:r>
            <a:r>
              <a:rPr lang="en-US" sz="1200">
                <a:latin typeface="+mj-lt"/>
                <a:cs typeface="Calibri" panose="020F0502020204030204" pitchFamily="34" charset="0"/>
              </a:rPr>
              <a:t>/2</a:t>
            </a:r>
            <a:r>
              <a:rPr lang="en-US" sz="1200" baseline="30000">
                <a:latin typeface="+mj-lt"/>
                <a:cs typeface="Calibri" panose="020F0502020204030204" pitchFamily="34" charset="0"/>
              </a:rPr>
              <a:t>nd</a:t>
            </a:r>
            <a:r>
              <a:rPr lang="en-US" sz="1200">
                <a:latin typeface="+mj-lt"/>
                <a:cs typeface="Calibri" panose="020F0502020204030204" pitchFamily="34" charset="0"/>
              </a:rPr>
              <a:t> administrative unit of residence, vaccination status (by recall), date related to specimen collection/testing, and final classification. Regions might or might not collect more data than this. Often suspected cases with recent date of onset are not classified; however, at HQ we classify pending cases as clinically compatible and update the data if/when new data are provided to HQ.  For AFR, we classify all cases that are rubella IgM+ as rubella laboratory-confirmed cases.  </a:t>
            </a:r>
          </a:p>
          <a:p>
            <a:pPr marL="628650" lvl="1" indent="-171450">
              <a:lnSpc>
                <a:spcPct val="100000"/>
              </a:lnSpc>
              <a:spcBef>
                <a:spcPts val="0"/>
              </a:spcBef>
              <a:spcAft>
                <a:spcPts val="0"/>
              </a:spcAft>
              <a:buFont typeface="Wingdings" panose="05000000000000000000" pitchFamily="2" charset="2"/>
              <a:buChar char="§"/>
            </a:pPr>
            <a:r>
              <a:rPr lang="en-US" sz="1200">
                <a:latin typeface="+mj-lt"/>
                <a:cs typeface="Calibri" panose="020F0502020204030204" pitchFamily="34" charset="0"/>
              </a:rPr>
              <a:t>Aggregated data on number of suspected, lab-confirmed, epi-linked, and clinically compatible cases of measles/rubella, by month/year of onset, and by subnational area (though some member states do not provide this level of disaggregation).  </a:t>
            </a:r>
          </a:p>
          <a:p>
            <a:pPr marL="1085850" lvl="2" indent="-171450">
              <a:lnSpc>
                <a:spcPct val="100000"/>
              </a:lnSpc>
              <a:spcBef>
                <a:spcPts val="0"/>
              </a:spcBef>
              <a:spcAft>
                <a:spcPts val="0"/>
              </a:spcAft>
              <a:buFont typeface="Wingdings" panose="05000000000000000000" pitchFamily="2" charset="2"/>
              <a:buChar char="§"/>
            </a:pPr>
            <a:r>
              <a:rPr lang="en-US" sz="1200">
                <a:latin typeface="+mj-lt"/>
                <a:cs typeface="Calibri" panose="020F0502020204030204" pitchFamily="34" charset="0"/>
              </a:rPr>
              <a:t>Source for zero-reporting from some member-states though this is not a consistent process. </a:t>
            </a:r>
          </a:p>
          <a:p>
            <a:pPr marL="171450" lvl="0" indent="-171450">
              <a:lnSpc>
                <a:spcPct val="100000"/>
              </a:lnSpc>
              <a:spcBef>
                <a:spcPts val="0"/>
              </a:spcBef>
              <a:spcAft>
                <a:spcPts val="0"/>
              </a:spcAft>
              <a:buFont typeface="Wingdings" panose="05000000000000000000" pitchFamily="2" charset="2"/>
              <a:buChar char="§"/>
            </a:pPr>
            <a:r>
              <a:rPr lang="en-US" sz="1200">
                <a:latin typeface="+mj-lt"/>
                <a:cs typeface="Calibri" panose="020F0502020204030204" pitchFamily="34" charset="0"/>
              </a:rPr>
              <a:t>A few member states send us both case-based and aggregated data as they have two different surveillance systems in the country.  </a:t>
            </a:r>
          </a:p>
          <a:p>
            <a:pPr marL="628650" lvl="1" indent="-171450">
              <a:lnSpc>
                <a:spcPct val="100000"/>
              </a:lnSpc>
              <a:spcBef>
                <a:spcPts val="0"/>
              </a:spcBef>
              <a:spcAft>
                <a:spcPts val="0"/>
              </a:spcAft>
              <a:buFont typeface="Wingdings" panose="05000000000000000000" pitchFamily="2" charset="2"/>
              <a:buChar char="§"/>
            </a:pPr>
            <a:r>
              <a:rPr lang="en-US" sz="1200">
                <a:latin typeface="+mj-lt"/>
                <a:cs typeface="Calibri" panose="020F0502020204030204" pitchFamily="34" charset="0"/>
              </a:rPr>
              <a:t>If both aggregate and case-based data are sent to HQ, numbers from aggregate surveillance are considered case counts for the country, while case-based data are used for the national slides to show age distribution, proportion vaccinated, and age-specific incidence.  </a:t>
            </a:r>
          </a:p>
          <a:p>
            <a:pPr marL="628650" lvl="1" indent="-171450">
              <a:lnSpc>
                <a:spcPct val="100000"/>
              </a:lnSpc>
              <a:spcBef>
                <a:spcPts val="0"/>
              </a:spcBef>
              <a:spcAft>
                <a:spcPts val="0"/>
              </a:spcAft>
              <a:buFont typeface="Wingdings" panose="05000000000000000000" pitchFamily="2" charset="2"/>
              <a:buChar char="§"/>
            </a:pPr>
            <a:endParaRPr lang="en-US" sz="1200">
              <a:latin typeface="+mj-lt"/>
              <a:cs typeface="Calibri" panose="020F0502020204030204" pitchFamily="34" charset="0"/>
            </a:endParaRPr>
          </a:p>
          <a:p>
            <a:pPr marL="0" lvl="0" indent="0">
              <a:lnSpc>
                <a:spcPct val="100000"/>
              </a:lnSpc>
              <a:spcBef>
                <a:spcPts val="0"/>
              </a:spcBef>
              <a:spcAft>
                <a:spcPts val="0"/>
              </a:spcAft>
              <a:buFont typeface="Wingdings" panose="05000000000000000000" pitchFamily="2" charset="2"/>
              <a:buNone/>
            </a:pPr>
            <a:r>
              <a:rPr lang="en-US" sz="1200" b="1">
                <a:latin typeface="+mj-lt"/>
                <a:cs typeface="Calibri" panose="020F0502020204030204" pitchFamily="34" charset="0"/>
              </a:rPr>
              <a:t>Limitations</a:t>
            </a:r>
          </a:p>
          <a:p>
            <a:pPr marL="171450" lvl="0" indent="-171450">
              <a:lnSpc>
                <a:spcPct val="100000"/>
              </a:lnSpc>
              <a:spcBef>
                <a:spcPts val="0"/>
              </a:spcBef>
              <a:spcAft>
                <a:spcPts val="0"/>
              </a:spcAft>
              <a:buFont typeface="Arial" panose="020B0604020202020204" pitchFamily="34" charset="0"/>
              <a:buChar char="•"/>
            </a:pPr>
            <a:r>
              <a:rPr lang="en-US" sz="1200">
                <a:latin typeface="+mj-lt"/>
                <a:cs typeface="Calibri" panose="020F0502020204030204" pitchFamily="34" charset="0"/>
              </a:rPr>
              <a:t>Reporting delays: It can take 2-3 months from the time a case is reported to public health in a member state to the time the data are provided to WHO HQ. </a:t>
            </a:r>
          </a:p>
          <a:p>
            <a:pPr marL="628650" lvl="1" indent="-171450">
              <a:lnSpc>
                <a:spcPct val="100000"/>
              </a:lnSpc>
              <a:spcBef>
                <a:spcPts val="0"/>
              </a:spcBef>
              <a:spcAft>
                <a:spcPts val="0"/>
              </a:spcAft>
              <a:buFont typeface="Arial" panose="020B0604020202020204" pitchFamily="34" charset="0"/>
              <a:buChar char="•"/>
            </a:pPr>
            <a:r>
              <a:rPr lang="en-US" sz="1200">
                <a:latin typeface="+mj-lt"/>
                <a:cs typeface="Calibri" panose="020F0502020204030204" pitchFamily="34" charset="0"/>
              </a:rPr>
              <a:t>Some of this is due to normal reporting delays that are expected as it takes time to get information from a health center to Geneva based on reporting frequencies set by various levels</a:t>
            </a:r>
          </a:p>
          <a:p>
            <a:pPr marL="628650" lvl="1" indent="-171450">
              <a:lnSpc>
                <a:spcPct val="100000"/>
              </a:lnSpc>
              <a:spcBef>
                <a:spcPts val="0"/>
              </a:spcBef>
              <a:spcAft>
                <a:spcPts val="0"/>
              </a:spcAft>
              <a:buFont typeface="Arial" panose="020B0604020202020204" pitchFamily="34" charset="0"/>
              <a:buChar char="•"/>
            </a:pPr>
            <a:r>
              <a:rPr lang="en-US" sz="1200">
                <a:latin typeface="+mj-lt"/>
                <a:cs typeface="Calibri" panose="020F0502020204030204" pitchFamily="34" charset="0"/>
              </a:rPr>
              <a:t>We are working to decrease the delays in reporting.</a:t>
            </a:r>
          </a:p>
          <a:p>
            <a:pPr marL="171450" lvl="0" indent="-171450">
              <a:lnSpc>
                <a:spcPct val="100000"/>
              </a:lnSpc>
              <a:spcBef>
                <a:spcPts val="0"/>
              </a:spcBef>
              <a:spcAft>
                <a:spcPts val="0"/>
              </a:spcAft>
              <a:buFont typeface="Arial" panose="020B0604020202020204" pitchFamily="34" charset="0"/>
              <a:buChar char="•"/>
            </a:pPr>
            <a:r>
              <a:rPr lang="en-US" sz="1200">
                <a:latin typeface="+mj-lt"/>
                <a:cs typeface="Calibri" panose="020F0502020204030204" pitchFamily="34" charset="0"/>
              </a:rPr>
              <a:t>Underreporting/lack of reporting</a:t>
            </a:r>
          </a:p>
          <a:p>
            <a:pPr marL="171450" lvl="0" indent="-171450">
              <a:lnSpc>
                <a:spcPct val="100000"/>
              </a:lnSpc>
              <a:spcBef>
                <a:spcPts val="0"/>
              </a:spcBef>
              <a:spcAft>
                <a:spcPts val="0"/>
              </a:spcAft>
              <a:buFont typeface="Arial" panose="020B0604020202020204" pitchFamily="34" charset="0"/>
              <a:buChar char="•"/>
            </a:pPr>
            <a:r>
              <a:rPr lang="en-US" sz="1200">
                <a:latin typeface="+mj-lt"/>
                <a:cs typeface="Calibri" panose="020F0502020204030204" pitchFamily="34" charset="0"/>
              </a:rPr>
              <a:t>Case definitions for suspect, epidemiologically linked and clinically compatible cases may vary between countries.</a:t>
            </a:r>
          </a:p>
          <a:p>
            <a:pPr marL="171450" lvl="0" indent="-171450">
              <a:lnSpc>
                <a:spcPct val="100000"/>
              </a:lnSpc>
              <a:spcBef>
                <a:spcPts val="0"/>
              </a:spcBef>
              <a:spcAft>
                <a:spcPts val="0"/>
              </a:spcAft>
              <a:buFont typeface="Arial" panose="020B0604020202020204" pitchFamily="34" charset="0"/>
              <a:buChar char="•"/>
            </a:pPr>
            <a:r>
              <a:rPr lang="en-US" sz="1200">
                <a:latin typeface="+mj-lt"/>
                <a:cs typeface="Calibri" panose="020F0502020204030204" pitchFamily="34" charset="0"/>
              </a:rPr>
              <a:t>Completeness of the data reported to WHO is unknown</a:t>
            </a:r>
          </a:p>
          <a:p>
            <a:pPr marL="171450" lvl="0" indent="-171450">
              <a:lnSpc>
                <a:spcPct val="100000"/>
              </a:lnSpc>
              <a:spcBef>
                <a:spcPts val="0"/>
              </a:spcBef>
              <a:spcAft>
                <a:spcPts val="0"/>
              </a:spcAft>
              <a:buFont typeface="Arial" panose="020B0604020202020204" pitchFamily="34" charset="0"/>
              <a:buChar char="•"/>
            </a:pPr>
            <a:r>
              <a:rPr lang="en-US" sz="1200">
                <a:latin typeface="+mj-lt"/>
                <a:cs typeface="Calibri" panose="020F0502020204030204" pitchFamily="34" charset="0"/>
              </a:rPr>
              <a:t>For this monthly update, pending cases are considered measles clinically compatible. </a:t>
            </a:r>
          </a:p>
          <a:p>
            <a:pPr marL="628650" lvl="1" indent="-171450">
              <a:lnSpc>
                <a:spcPct val="100000"/>
              </a:lnSpc>
              <a:spcBef>
                <a:spcPts val="0"/>
              </a:spcBef>
              <a:spcAft>
                <a:spcPts val="0"/>
              </a:spcAft>
              <a:buFont typeface="Arial" panose="020B0604020202020204" pitchFamily="34" charset="0"/>
              <a:buChar char="•"/>
            </a:pPr>
            <a:r>
              <a:rPr lang="en-US" sz="1200">
                <a:latin typeface="+mj-lt"/>
                <a:cs typeface="Calibri" panose="020F0502020204030204" pitchFamily="34" charset="0"/>
              </a:rPr>
              <a:t>These cases may later be discarded or confirmed based on laboratory testing in which case historical case counts may vary from one report to another. </a:t>
            </a:r>
          </a:p>
          <a:p>
            <a:pPr marL="628650" lvl="1" indent="-171450">
              <a:lnSpc>
                <a:spcPct val="100000"/>
              </a:lnSpc>
              <a:spcBef>
                <a:spcPts val="0"/>
              </a:spcBef>
              <a:spcAft>
                <a:spcPts val="0"/>
              </a:spcAft>
              <a:buFont typeface="Arial" panose="020B0604020202020204" pitchFamily="34" charset="0"/>
              <a:buChar char="•"/>
            </a:pPr>
            <a:r>
              <a:rPr lang="en-US" sz="1200">
                <a:latin typeface="+mj-lt"/>
                <a:cs typeface="Calibri" panose="020F0502020204030204" pitchFamily="34" charset="0"/>
              </a:rPr>
              <a:t>This could lead to differences between the Global monthly report and Regional or National surveillance bulletins published by WHO Offices and National authorities.</a:t>
            </a:r>
          </a:p>
          <a:p>
            <a:pPr marL="0" indent="0">
              <a:lnSpc>
                <a:spcPct val="100000"/>
              </a:lnSpc>
              <a:spcBef>
                <a:spcPts val="0"/>
              </a:spcBef>
              <a:spcAft>
                <a:spcPts val="0"/>
              </a:spcAft>
              <a:buNone/>
            </a:pPr>
            <a:endParaRPr lang="en-US" sz="1200">
              <a:latin typeface="+mj-lt"/>
              <a:cs typeface="Calibri" panose="020F0502020204030204" pitchFamily="34" charset="0"/>
            </a:endParaRPr>
          </a:p>
        </p:txBody>
      </p:sp>
    </p:spTree>
    <p:extLst>
      <p:ext uri="{BB962C8B-B14F-4D97-AF65-F5344CB8AC3E}">
        <p14:creationId xmlns:p14="http://schemas.microsoft.com/office/powerpoint/2010/main" val="294264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a:xfrm>
            <a:off x="17633950" y="10690760"/>
            <a:ext cx="1479438" cy="215444"/>
          </a:xfrm>
        </p:spPr>
        <p:txBody>
          <a:bodyPr/>
          <a:lstStyle>
            <a:lvl1pPr>
              <a:defRPr sz="1400"/>
            </a:lvl1pPr>
          </a:lstStyle>
          <a:p>
            <a:fld id="{E2E31AFC-DF42-41A5-B57C-06A83BBA6616}" type="slidenum">
              <a:rPr lang="en-GB" smtClean="0"/>
              <a:pPr/>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952502" y="885878"/>
            <a:ext cx="8378824" cy="664797"/>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952500" y="2774678"/>
            <a:ext cx="18199100" cy="2761782"/>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Tree>
    <p:extLst>
      <p:ext uri="{BB962C8B-B14F-4D97-AF65-F5344CB8AC3E}">
        <p14:creationId xmlns:p14="http://schemas.microsoft.com/office/powerpoint/2010/main" val="34745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 2 column bulletpoin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952502" y="885878"/>
            <a:ext cx="8378824" cy="664797"/>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952500" y="2774678"/>
            <a:ext cx="18199100" cy="2761782"/>
          </a:xfrm>
        </p:spPr>
        <p:txBody>
          <a:bodyPr numCol="2" spcCol="1440000"/>
          <a:lstStyle>
            <a:lvl1pPr marL="342900" indent="-342900">
              <a:buClr>
                <a:schemeClr val="accent1"/>
              </a:buClr>
              <a:buSzPct val="110000"/>
              <a:buFont typeface="Wingdings" pitchFamily="2" charset="2"/>
              <a:buChar char="§"/>
              <a:defRPr/>
            </a:lvl1pPr>
            <a:lvl2pPr>
              <a:buSzPct val="110000"/>
              <a:defRPr/>
            </a:lvl2pPr>
            <a:lvl3pPr>
              <a:buSzPct val="110000"/>
              <a:defRPr/>
            </a:lvl3pPr>
            <a:lvl4pPr>
              <a:buSzPct val="110000"/>
              <a:defRPr/>
            </a:lvl4pPr>
            <a:lvl5pPr>
              <a:buSzPct val="11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Tree>
    <p:extLst>
      <p:ext uri="{BB962C8B-B14F-4D97-AF65-F5344CB8AC3E}">
        <p14:creationId xmlns:p14="http://schemas.microsoft.com/office/powerpoint/2010/main" val="102764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2 column number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952502" y="885878"/>
            <a:ext cx="8378824" cy="664797"/>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952500" y="2774678"/>
            <a:ext cx="18199100" cy="2761782"/>
          </a:xfrm>
        </p:spPr>
        <p:txBody>
          <a:bodyPr numCol="2" spcCol="1440000"/>
          <a:lstStyle>
            <a:lvl1pPr marL="457200" indent="-457200">
              <a:buClr>
                <a:schemeClr val="accent1"/>
              </a:buClr>
              <a:buSzPct val="100000"/>
              <a:buFont typeface="+mj-lt"/>
              <a:buAutoNum type="arabicPeriod"/>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Tree>
    <p:extLst>
      <p:ext uri="{BB962C8B-B14F-4D97-AF65-F5344CB8AC3E}">
        <p14:creationId xmlns:p14="http://schemas.microsoft.com/office/powerpoint/2010/main" val="184054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952502" y="885878"/>
            <a:ext cx="8378824" cy="664797"/>
          </a:xfrm>
        </p:spPr>
        <p:txBody>
          <a:bodyPr lIns="0" tIns="0" rIns="0" bIns="0" anchor="t" anchorCtr="0"/>
          <a:lstStyle/>
          <a:p>
            <a:r>
              <a:rPr lang="en-US"/>
              <a:t>Click to edit Master title style</a:t>
            </a:r>
            <a:endParaRPr lang="en-GB"/>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952501" y="4791075"/>
            <a:ext cx="17768887" cy="2579552"/>
          </a:xfrm>
        </p:spPr>
        <p:txBody>
          <a:bodyPr/>
          <a:lstStyle>
            <a:lvl1pPr marL="0" indent="0">
              <a:spcAft>
                <a:spcPts val="1200"/>
              </a:spcAft>
              <a:buFontTx/>
              <a:buNone/>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952500" y="2506337"/>
            <a:ext cx="8378825" cy="430887"/>
          </a:xfrm>
        </p:spPr>
        <p:txBody>
          <a:bodyPr/>
          <a:lstStyle>
            <a:lvl1pPr>
              <a:lnSpc>
                <a:spcPct val="100000"/>
              </a:lnSpc>
              <a:buFont typeface="Arial" panose="020B0604020202020204" pitchFamily="34" charset="0"/>
              <a:buNone/>
              <a:defRPr sz="28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645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10772775" y="0"/>
            <a:ext cx="9331325" cy="1130934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952502" y="885878"/>
            <a:ext cx="8378824" cy="664797"/>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952500" y="2506337"/>
            <a:ext cx="8378825" cy="430887"/>
          </a:xfrm>
        </p:spPr>
        <p:txBody>
          <a:bodyPr/>
          <a:lstStyle>
            <a:lvl1pPr>
              <a:lnSpc>
                <a:spcPct val="100000"/>
              </a:lnSpc>
              <a:buFont typeface="Arial" panose="020B0604020202020204" pitchFamily="34" charset="0"/>
              <a:buNone/>
              <a:defRPr sz="2800">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952500" y="4791075"/>
            <a:ext cx="8378825" cy="5183600"/>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952501" y="10504954"/>
            <a:ext cx="8867774" cy="4572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10772775" y="9757060"/>
            <a:ext cx="8378825" cy="233718"/>
          </a:xfrm>
        </p:spPr>
        <p:txBody>
          <a:bodyPr/>
          <a:lstStyle>
            <a:lvl1pPr>
              <a:defRPr sz="1400"/>
            </a:lvl1pPr>
          </a:lstStyle>
          <a:p>
            <a:pPr lvl="0"/>
            <a:r>
              <a:rPr lang="en-US"/>
              <a:t>Caption text goes here if required</a:t>
            </a:r>
            <a:endParaRPr lang="en-GB"/>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952500" y="8397875"/>
            <a:ext cx="1576388" cy="1576388"/>
          </a:xfrm>
        </p:spPr>
        <p:txBody>
          <a:bodyPr/>
          <a:lstStyle/>
          <a:p>
            <a:r>
              <a:rPr lang="en-US"/>
              <a:t>Click icon to add picture</a:t>
            </a:r>
            <a:endParaRPr lang="en-GB"/>
          </a:p>
        </p:txBody>
      </p:sp>
    </p:spTree>
    <p:extLst>
      <p:ext uri="{BB962C8B-B14F-4D97-AF65-F5344CB8AC3E}">
        <p14:creationId xmlns:p14="http://schemas.microsoft.com/office/powerpoint/2010/main" val="157106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952502" y="885878"/>
            <a:ext cx="8378824" cy="664797"/>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952500" y="2774675"/>
            <a:ext cx="8378825" cy="719999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10772775" y="952500"/>
            <a:ext cx="8378825" cy="434390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10772775" y="5664253"/>
            <a:ext cx="8378825" cy="4310010"/>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10890251" y="1062988"/>
            <a:ext cx="8143874" cy="400687"/>
          </a:xfrm>
        </p:spPr>
        <p:txBody>
          <a:bodyPr/>
          <a:lstStyle>
            <a:lvl1pPr>
              <a:defRPr/>
            </a:lvl1pPr>
          </a:lstStyle>
          <a:p>
            <a:pPr lvl="0"/>
            <a:r>
              <a:rPr lang="en-US"/>
              <a:t>Caption, if required, goes here</a:t>
            </a:r>
            <a:endParaRPr lang="en-GB"/>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10890251" y="5787388"/>
            <a:ext cx="8143874" cy="400687"/>
          </a:xfrm>
        </p:spPr>
        <p:txBody>
          <a:bodyPr/>
          <a:lstStyle>
            <a:lvl1pPr>
              <a:defRPr/>
            </a:lvl1pPr>
          </a:lstStyle>
          <a:p>
            <a:pPr lvl="0"/>
            <a:r>
              <a:rPr lang="en-US"/>
              <a:t>Caption, if required, goes here</a:t>
            </a:r>
            <a:endParaRPr lang="en-GB"/>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952500" y="8397875"/>
            <a:ext cx="1576388" cy="1576388"/>
          </a:xfrm>
        </p:spPr>
        <p:txBody>
          <a:bodyPr/>
          <a:lstStyle/>
          <a:p>
            <a:r>
              <a:rPr lang="en-US"/>
              <a:t>Click icon to add picture</a:t>
            </a:r>
            <a:endParaRPr lang="en-GB"/>
          </a:p>
        </p:txBody>
      </p:sp>
    </p:spTree>
    <p:extLst>
      <p:ext uri="{BB962C8B-B14F-4D97-AF65-F5344CB8AC3E}">
        <p14:creationId xmlns:p14="http://schemas.microsoft.com/office/powerpoint/2010/main" val="58900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952502" y="885878"/>
            <a:ext cx="8378824" cy="664797"/>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952500" y="2774675"/>
            <a:ext cx="8378825" cy="719999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10772775" y="5664253"/>
            <a:ext cx="8378825" cy="4310010"/>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10785005" y="3547013"/>
            <a:ext cx="8366594" cy="1384482"/>
          </a:xfrm>
        </p:spPr>
        <p:txBody>
          <a:bodyPr/>
          <a:lstStyle>
            <a:lvl1pPr>
              <a:lnSpc>
                <a:spcPct val="100000"/>
              </a:lnSpc>
              <a:buFont typeface="Arial" panose="020B0604020202020204" pitchFamily="34" charset="0"/>
              <a:buNone/>
              <a:defRPr sz="2400" b="0" i="0">
                <a:solidFill>
                  <a:schemeClr val="tx1"/>
                </a:solidFill>
                <a:latin typeface="Poppins Medium" pitchFamily="2" charset="77"/>
                <a:cs typeface="Poppins Medium" pitchFamily="2" charset="77"/>
              </a:defRPr>
            </a:lvl1pPr>
            <a:lvl2pPr marL="0" indent="0">
              <a:spcAft>
                <a:spcPts val="0"/>
              </a:spcAft>
              <a:buFontTx/>
              <a:buNone/>
              <a:defRPr sz="2400" b="1" i="0">
                <a:solidFill>
                  <a:schemeClr val="accent1"/>
                </a:solidFill>
                <a:latin typeface="Poppins SemiBold" pitchFamily="2" charset="77"/>
                <a:cs typeface="Poppins SemiBold" pitchFamily="2" charset="77"/>
              </a:defRPr>
            </a:lvl2pPr>
            <a:lvl3pPr marL="0" indent="0">
              <a:spcBef>
                <a:spcPts val="0"/>
              </a:spcBef>
              <a:buFontTx/>
              <a:buNone/>
              <a:defRPr sz="2000"/>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952500" y="8397875"/>
            <a:ext cx="1576388" cy="1576388"/>
          </a:xfrm>
        </p:spPr>
        <p:txBody>
          <a:bodyPr/>
          <a:lstStyle/>
          <a:p>
            <a:r>
              <a:rPr lang="en-US"/>
              <a:t>Click icon to add picture</a:t>
            </a:r>
            <a:endParaRPr lang="en-GB"/>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5005" y="2649761"/>
            <a:ext cx="783108" cy="661591"/>
          </a:xfrm>
          <a:prstGeom prst="rect">
            <a:avLst/>
          </a:prstGeom>
        </p:spPr>
      </p:pic>
    </p:spTree>
    <p:extLst>
      <p:ext uri="{BB962C8B-B14F-4D97-AF65-F5344CB8AC3E}">
        <p14:creationId xmlns:p14="http://schemas.microsoft.com/office/powerpoint/2010/main" val="399271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952502" y="885878"/>
            <a:ext cx="18209260" cy="664797"/>
          </a:xfrm>
        </p:spPr>
        <p:txBody>
          <a:bodyPr lIns="0" tIns="0" rIns="0" bIns="0" anchor="t" anchorCtr="0"/>
          <a:lstStyle/>
          <a:p>
            <a:r>
              <a:rPr lang="en-US"/>
              <a:t>Click to edit Master title style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10412412" y="6374469"/>
            <a:ext cx="3997493" cy="3599793"/>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952500" y="2054678"/>
            <a:ext cx="8739188" cy="791958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15154107" y="6374469"/>
            <a:ext cx="3997493" cy="3599793"/>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10412412" y="2054677"/>
            <a:ext cx="8739188" cy="359999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260577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952502" y="885878"/>
            <a:ext cx="8378824" cy="664797"/>
          </a:xfrm>
        </p:spPr>
        <p:txBody>
          <a:bodyPr lIns="0" tIns="0" rIns="0" bIns="0" anchor="t" anchorCtr="0"/>
          <a:lstStyle/>
          <a:p>
            <a:r>
              <a:rPr lang="en-US"/>
              <a:t>Click to edit Master title style</a:t>
            </a:r>
            <a:endParaRPr lang="en-GB"/>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952500" y="2506337"/>
            <a:ext cx="8378825" cy="430887"/>
          </a:xfrm>
        </p:spPr>
        <p:txBody>
          <a:bodyPr/>
          <a:lstStyle>
            <a:lvl1pPr>
              <a:lnSpc>
                <a:spcPct val="100000"/>
              </a:lnSpc>
              <a:buFont typeface="Arial" panose="020B0604020202020204" pitchFamily="34" charset="0"/>
              <a:buNone/>
              <a:defRPr sz="2800">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Tree>
    <p:extLst>
      <p:ext uri="{BB962C8B-B14F-4D97-AF65-F5344CB8AC3E}">
        <p14:creationId xmlns:p14="http://schemas.microsoft.com/office/powerpoint/2010/main" val="425412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907034" y="952500"/>
            <a:ext cx="6565704" cy="747897"/>
          </a:xfrm>
        </p:spPr>
        <p:txBody>
          <a:bodyPr lIns="0" tIns="0" rIns="0" bIns="0" anchor="t" anchorCtr="0"/>
          <a:lstStyle>
            <a:lvl1pPr algn="l">
              <a:defRPr sz="54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907034" y="5159155"/>
            <a:ext cx="6565704" cy="495520"/>
          </a:xfrm>
        </p:spPr>
        <p:txBody>
          <a:bodyPr wrap="square" anchor="b" anchorCtr="0">
            <a:spAutoFit/>
          </a:bodyPr>
          <a:lstStyle>
            <a:lvl1pPr marL="0" indent="0" algn="l">
              <a:buNone/>
              <a:defRPr sz="2800" b="1" i="0">
                <a:solidFill>
                  <a:schemeClr val="tx1"/>
                </a:solidFill>
                <a:latin typeface="Poppins SemiBold" pitchFamily="2" charset="77"/>
                <a:cs typeface="Poppi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906463" y="5890133"/>
            <a:ext cx="6111875" cy="4006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906463" y="7412675"/>
            <a:ext cx="6111875" cy="4006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906463" y="8048820"/>
            <a:ext cx="6111875" cy="4006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0451" y="9483725"/>
            <a:ext cx="5007429" cy="1066800"/>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8534401" y="0"/>
            <a:ext cx="11569700" cy="11309350"/>
          </a:xfrm>
          <a:solidFill>
            <a:schemeClr val="bg2">
              <a:lumMod val="75000"/>
            </a:schemeClr>
          </a:solidFill>
        </p:spPr>
        <p:txBody>
          <a:bodyPr bIns="1764000" anchor="ctr">
            <a:noAutofit/>
          </a:bodyPr>
          <a:lstStyle>
            <a:lvl1pPr algn="ctr">
              <a:defRPr sz="3600" b="1">
                <a:solidFill>
                  <a:schemeClr val="bg1"/>
                </a:solidFill>
              </a:defRPr>
            </a:lvl1pPr>
          </a:lstStyle>
          <a:p>
            <a:r>
              <a:rPr lang="en-GB"/>
              <a:t>Click icon to insert image</a:t>
            </a:r>
          </a:p>
        </p:txBody>
      </p:sp>
    </p:spTree>
    <p:extLst>
      <p:ext uri="{BB962C8B-B14F-4D97-AF65-F5344CB8AC3E}">
        <p14:creationId xmlns:p14="http://schemas.microsoft.com/office/powerpoint/2010/main" val="385524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952502" y="885878"/>
            <a:ext cx="8235452" cy="664797"/>
          </a:xfrm>
        </p:spPr>
        <p:txBody>
          <a:bodyPr lIns="0" tIns="0" rIns="0" bIns="0" anchor="t" anchorCtr="0"/>
          <a:lstStyle/>
          <a:p>
            <a:r>
              <a:rPr lang="en-US"/>
              <a:t>Click to edit Master title style</a:t>
            </a:r>
            <a:endParaRPr lang="en-GB"/>
          </a:p>
        </p:txBody>
      </p:sp>
      <p:sp>
        <p:nvSpPr>
          <p:cNvPr id="8" name="object 14">
            <a:extLst>
              <a:ext uri="{FF2B5EF4-FFF2-40B4-BE49-F238E27FC236}">
                <a16:creationId xmlns:a16="http://schemas.microsoft.com/office/drawing/2014/main" id="{C887375E-F637-44FE-AF63-8A8B04BD6ACA}"/>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Tree>
    <p:extLst>
      <p:ext uri="{BB962C8B-B14F-4D97-AF65-F5344CB8AC3E}">
        <p14:creationId xmlns:p14="http://schemas.microsoft.com/office/powerpoint/2010/main" val="86655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2">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952502" y="885878"/>
            <a:ext cx="8235452" cy="664797"/>
          </a:xfrm>
        </p:spPr>
        <p:txBody>
          <a:bodyPr lIns="0" tIns="0" rIns="0" bIns="0" anchor="t" anchorCtr="0"/>
          <a:lstStyle/>
          <a:p>
            <a:r>
              <a:rPr lang="en-US"/>
              <a:t>Click to edit Master title style</a:t>
            </a:r>
            <a:endParaRPr lang="en-GB"/>
          </a:p>
        </p:txBody>
      </p:sp>
    </p:spTree>
    <p:extLst>
      <p:ext uri="{BB962C8B-B14F-4D97-AF65-F5344CB8AC3E}">
        <p14:creationId xmlns:p14="http://schemas.microsoft.com/office/powerpoint/2010/main" val="213902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nk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952502" y="885878"/>
            <a:ext cx="8235452" cy="664797"/>
          </a:xfrm>
        </p:spPr>
        <p:txBody>
          <a:bodyPr lIns="0" tIns="0" rIns="0" bIns="0" anchor="t" anchorCtr="0"/>
          <a:lstStyle/>
          <a:p>
            <a:r>
              <a:rPr lang="en-US"/>
              <a:t>Click to edit Master title style</a:t>
            </a:r>
            <a:endParaRPr lang="en-GB"/>
          </a:p>
        </p:txBody>
      </p:sp>
      <p:sp>
        <p:nvSpPr>
          <p:cNvPr id="2" name="Rectangle 1">
            <a:extLst>
              <a:ext uri="{FF2B5EF4-FFF2-40B4-BE49-F238E27FC236}">
                <a16:creationId xmlns:a16="http://schemas.microsoft.com/office/drawing/2014/main" id="{822769BE-ADBE-4B60-918C-F0787B853D98}"/>
              </a:ext>
            </a:extLst>
          </p:cNvPr>
          <p:cNvSpPr/>
          <p:nvPr userDrawn="1"/>
        </p:nvSpPr>
        <p:spPr>
          <a:xfrm>
            <a:off x="948368" y="10506094"/>
            <a:ext cx="5939446" cy="369332"/>
          </a:xfrm>
          <a:prstGeom prst="rect">
            <a:avLst/>
          </a:prstGeom>
        </p:spPr>
        <p:txBody>
          <a:bodyPr wrap="none">
            <a:spAutoFit/>
          </a:bodyPr>
          <a:lstStyle/>
          <a:p>
            <a:r>
              <a:rPr lang="en-US" sz="1800"/>
              <a:t>(Switch to presentation mode if links are inactive</a:t>
            </a:r>
            <a:r>
              <a:rPr lang="en-US" sz="1800" baseline="0"/>
              <a:t>)</a:t>
            </a:r>
            <a:r>
              <a:rPr lang="en-US" sz="1800"/>
              <a:t> </a:t>
            </a:r>
          </a:p>
        </p:txBody>
      </p:sp>
      <p:sp>
        <p:nvSpPr>
          <p:cNvPr id="6" name="TextBox 5">
            <a:extLst>
              <a:ext uri="{FF2B5EF4-FFF2-40B4-BE49-F238E27FC236}">
                <a16:creationId xmlns:a16="http://schemas.microsoft.com/office/drawing/2014/main" id="{47C699CE-4D78-4141-BB7E-FA4B3A7C2B60}"/>
              </a:ext>
            </a:extLst>
          </p:cNvPr>
          <p:cNvSpPr txBox="1"/>
          <p:nvPr userDrawn="1"/>
        </p:nvSpPr>
        <p:spPr>
          <a:xfrm>
            <a:off x="1195066" y="3072318"/>
            <a:ext cx="10657184" cy="5191742"/>
          </a:xfrm>
          <a:prstGeom prst="rect">
            <a:avLst/>
          </a:prstGeom>
          <a:noFill/>
        </p:spPr>
        <p:txBody>
          <a:bodyPr wrap="square" rtlCol="0">
            <a:spAutoFit/>
          </a:bodyPr>
          <a:lstStyle/>
          <a:p>
            <a:pPr marL="391076" marR="0" lvl="0" indent="-391076" algn="l" defTabSz="1042872" rtl="0" eaLnBrk="1" fontAlgn="auto" latinLnBrk="0" hangingPunct="1">
              <a:lnSpc>
                <a:spcPct val="150000"/>
              </a:lnSpc>
              <a:spcBef>
                <a:spcPts val="0"/>
              </a:spcBef>
              <a:spcAft>
                <a:spcPts val="0"/>
              </a:spcAft>
              <a:buClrTx/>
              <a:buSzTx/>
              <a:buFontTx/>
              <a:buChar char="•"/>
              <a:tabLst/>
              <a:defRPr/>
            </a:pPr>
            <a:r>
              <a:rPr kumimoji="0" lang="en-GB" sz="3200" b="0" i="0" u="none" strike="noStrike" kern="1200" cap="none" spc="0" normalizeH="0" baseline="0" noProof="0">
                <a:ln>
                  <a:noFill/>
                </a:ln>
                <a:solidFill>
                  <a:prstClr val="black"/>
                </a:solidFill>
                <a:effectLst/>
                <a:uLnTx/>
                <a:uFillTx/>
                <a:latin typeface="Calibri"/>
                <a:ea typeface="+mn-ea"/>
                <a:cs typeface="Arial" charset="0"/>
              </a:rPr>
              <a:t>AFR 		(Pages under migration)</a:t>
            </a:r>
          </a:p>
          <a:p>
            <a:pPr marL="391076" marR="0" lvl="0" indent="-391076" algn="l" defTabSz="1042872" rtl="0" eaLnBrk="1" fontAlgn="auto" latinLnBrk="0" hangingPunct="1">
              <a:lnSpc>
                <a:spcPct val="150000"/>
              </a:lnSpc>
              <a:spcBef>
                <a:spcPts val="0"/>
              </a:spcBef>
              <a:spcAft>
                <a:spcPts val="0"/>
              </a:spcAft>
              <a:buClrTx/>
              <a:buSzTx/>
              <a:buFontTx/>
              <a:buChar char="•"/>
              <a:tabLst/>
              <a:defRPr/>
            </a:pPr>
            <a:r>
              <a:rPr kumimoji="0" lang="en-US" sz="3200" b="0" i="0" u="none" strike="noStrike" kern="1200" cap="none" spc="0" normalizeH="0" baseline="0" noProof="0">
                <a:ln>
                  <a:noFill/>
                </a:ln>
                <a:solidFill>
                  <a:prstClr val="black"/>
                </a:solidFill>
                <a:effectLst/>
                <a:uLnTx/>
                <a:uFillTx/>
                <a:latin typeface="Calibri"/>
                <a:ea typeface="+mn-ea"/>
                <a:cs typeface="Arial" charset="0"/>
              </a:rPr>
              <a:t>AMR:  		</a:t>
            </a:r>
            <a:r>
              <a:rPr kumimoji="0" lang="en-US" sz="3200" b="0" i="0" u="none" strike="noStrike" kern="1200" cap="none" spc="0" normalizeH="0" baseline="0" noProof="0">
                <a:ln>
                  <a:noFill/>
                </a:ln>
                <a:solidFill>
                  <a:prstClr val="black"/>
                </a:solidFill>
                <a:effectLst/>
                <a:uLnTx/>
                <a:uFillTx/>
                <a:latin typeface="Calibri"/>
                <a:ea typeface="+mn-ea"/>
                <a:cs typeface="Arial" charset="0"/>
                <a:hlinkClick r:id="rId2"/>
              </a:rPr>
              <a:t>Weekly bulletin</a:t>
            </a:r>
            <a:r>
              <a:rPr kumimoji="0" lang="en-US" sz="3200" b="0" i="0" u="none" strike="noStrike" kern="1200" cap="none" spc="0" normalizeH="0" baseline="0" noProof="0">
                <a:ln>
                  <a:noFill/>
                </a:ln>
                <a:solidFill>
                  <a:prstClr val="black"/>
                </a:solidFill>
                <a:effectLst/>
                <a:uLnTx/>
                <a:uFillTx/>
                <a:latin typeface="Calibri"/>
                <a:ea typeface="+mn-ea"/>
                <a:cs typeface="Arial" charset="0"/>
              </a:rPr>
              <a:t> (published every Friday)</a:t>
            </a:r>
          </a:p>
          <a:p>
            <a:pPr marL="391076" marR="0" lvl="0" indent="-391076" algn="l" defTabSz="1042872" rtl="0" eaLnBrk="1" fontAlgn="auto" latinLnBrk="0" hangingPunct="1">
              <a:lnSpc>
                <a:spcPct val="150000"/>
              </a:lnSpc>
              <a:spcBef>
                <a:spcPts val="0"/>
              </a:spcBef>
              <a:spcAft>
                <a:spcPts val="0"/>
              </a:spcAft>
              <a:buClrTx/>
              <a:buSzTx/>
              <a:buFontTx/>
              <a:buChar char="•"/>
              <a:tabLst/>
              <a:defRPr/>
            </a:pPr>
            <a:r>
              <a:rPr kumimoji="0" lang="en-GB" sz="3200" b="0" i="0" u="none" strike="noStrike" kern="1200" cap="none" spc="0" normalizeH="0" baseline="0" noProof="0">
                <a:ln>
                  <a:noFill/>
                </a:ln>
                <a:solidFill>
                  <a:prstClr val="black"/>
                </a:solidFill>
                <a:effectLst/>
                <a:uLnTx/>
                <a:uFillTx/>
                <a:latin typeface="Calibri"/>
                <a:ea typeface="+mn-ea"/>
                <a:cs typeface="Arial" charset="0"/>
              </a:rPr>
              <a:t>EMR:		</a:t>
            </a:r>
            <a:r>
              <a:rPr kumimoji="0" lang="en-GB" sz="3200" b="0" i="0" u="none" strike="noStrike" kern="1200" cap="none" spc="0" normalizeH="0" baseline="0" noProof="0">
                <a:ln>
                  <a:noFill/>
                </a:ln>
                <a:solidFill>
                  <a:prstClr val="black"/>
                </a:solidFill>
                <a:effectLst/>
                <a:uLnTx/>
                <a:uFillTx/>
                <a:latin typeface="Calibri"/>
                <a:ea typeface="+mn-ea"/>
                <a:cs typeface="Arial" charset="0"/>
                <a:hlinkClick r:id="rId3"/>
              </a:rPr>
              <a:t>Home page</a:t>
            </a:r>
            <a:endParaRPr kumimoji="0" lang="en-GB" sz="3200" b="0" i="0" u="none" strike="noStrike" kern="1200" cap="none" spc="0" normalizeH="0" baseline="0" noProof="0">
              <a:ln>
                <a:noFill/>
              </a:ln>
              <a:solidFill>
                <a:prstClr val="black"/>
              </a:solidFill>
              <a:effectLst/>
              <a:uLnTx/>
              <a:uFillTx/>
              <a:latin typeface="Calibri"/>
              <a:ea typeface="+mn-ea"/>
              <a:cs typeface="Arial" charset="0"/>
            </a:endParaRPr>
          </a:p>
          <a:p>
            <a:pPr marL="391076" marR="0" lvl="0" indent="-391076" algn="l" defTabSz="1042872" rtl="0" eaLnBrk="1" fontAlgn="auto" latinLnBrk="0" hangingPunct="1">
              <a:lnSpc>
                <a:spcPct val="150000"/>
              </a:lnSpc>
              <a:spcBef>
                <a:spcPts val="0"/>
              </a:spcBef>
              <a:spcAft>
                <a:spcPts val="0"/>
              </a:spcAft>
              <a:buClrTx/>
              <a:buSzTx/>
              <a:buFontTx/>
              <a:buChar char="•"/>
              <a:tabLst/>
              <a:defRPr/>
            </a:pPr>
            <a:r>
              <a:rPr kumimoji="0" lang="en-GB" sz="3200" b="0" i="0" u="none" strike="noStrike" kern="1200" cap="none" spc="0" normalizeH="0" baseline="0" noProof="0">
                <a:ln>
                  <a:noFill/>
                </a:ln>
                <a:solidFill>
                  <a:prstClr val="black"/>
                </a:solidFill>
                <a:effectLst/>
                <a:uLnTx/>
                <a:uFillTx/>
                <a:latin typeface="Calibri"/>
                <a:ea typeface="+mn-ea"/>
                <a:cs typeface="Arial" charset="0"/>
              </a:rPr>
              <a:t>EUR : </a:t>
            </a:r>
            <a:r>
              <a:rPr kumimoji="0" lang="en-GB" sz="3200" b="1" i="0" u="none" strike="noStrike" kern="1200" cap="none" spc="0" normalizeH="0" baseline="0" noProof="0">
                <a:ln>
                  <a:noFill/>
                </a:ln>
                <a:solidFill>
                  <a:prstClr val="black"/>
                </a:solidFill>
                <a:effectLst/>
                <a:uLnTx/>
                <a:uFillTx/>
                <a:latin typeface="Calibri"/>
                <a:ea typeface="+mn-ea"/>
                <a:cs typeface="Arial" charset="0"/>
              </a:rPr>
              <a:t>		</a:t>
            </a:r>
            <a:r>
              <a:rPr kumimoji="0" lang="en-GB" sz="3200" b="0" i="0" u="none" strike="noStrike" kern="1200" cap="none" spc="0" normalizeH="0" baseline="0" noProof="0">
                <a:ln>
                  <a:noFill/>
                </a:ln>
                <a:solidFill>
                  <a:prstClr val="black"/>
                </a:solidFill>
                <a:effectLst/>
                <a:uLnTx/>
                <a:uFillTx/>
                <a:latin typeface="Calibri"/>
                <a:ea typeface="+mn-ea"/>
                <a:cs typeface="Arial" charset="0"/>
                <a:hlinkClick r:id="rId4"/>
              </a:rPr>
              <a:t>Periodical bulletin</a:t>
            </a:r>
            <a:r>
              <a:rPr kumimoji="0" lang="en-GB" sz="3200" b="0" i="0" u="none" strike="noStrike" kern="1200" cap="none" spc="0" normalizeH="0" baseline="0" noProof="0">
                <a:ln>
                  <a:noFill/>
                </a:ln>
                <a:solidFill>
                  <a:prstClr val="black"/>
                </a:solidFill>
                <a:effectLst/>
                <a:uLnTx/>
                <a:uFillTx/>
                <a:latin typeface="Calibri"/>
                <a:ea typeface="+mn-ea"/>
                <a:cs typeface="Arial" charset="0"/>
              </a:rPr>
              <a:t> 	</a:t>
            </a:r>
          </a:p>
          <a:p>
            <a:pPr marL="391076" marR="0" lvl="0" indent="-391076" algn="l" defTabSz="1042872" rtl="0" eaLnBrk="1" fontAlgn="auto" latinLnBrk="0" hangingPunct="1">
              <a:lnSpc>
                <a:spcPct val="150000"/>
              </a:lnSpc>
              <a:spcBef>
                <a:spcPts val="0"/>
              </a:spcBef>
              <a:spcAft>
                <a:spcPts val="0"/>
              </a:spcAft>
              <a:buClrTx/>
              <a:buSzTx/>
              <a:buFontTx/>
              <a:buChar char="•"/>
              <a:tabLst/>
              <a:defRPr/>
            </a:pPr>
            <a:r>
              <a:rPr kumimoji="0" lang="en-GB" sz="3200" b="0" i="0" u="none" strike="noStrike" kern="1200" cap="none" spc="0" normalizeH="0" baseline="0" noProof="0">
                <a:ln>
                  <a:noFill/>
                </a:ln>
                <a:solidFill>
                  <a:prstClr val="black"/>
                </a:solidFill>
                <a:effectLst/>
                <a:uLnTx/>
                <a:uFillTx/>
                <a:latin typeface="Calibri"/>
                <a:ea typeface="+mn-ea"/>
                <a:cs typeface="Arial" charset="0"/>
              </a:rPr>
              <a:t>SEAR:  		 (Pages under migration)</a:t>
            </a:r>
          </a:p>
          <a:p>
            <a:pPr marL="391076" marR="0" lvl="0" indent="-391076" algn="l" defTabSz="1042872" rtl="0" eaLnBrk="1" fontAlgn="auto" latinLnBrk="0" hangingPunct="1">
              <a:lnSpc>
                <a:spcPct val="150000"/>
              </a:lnSpc>
              <a:spcBef>
                <a:spcPts val="0"/>
              </a:spcBef>
              <a:spcAft>
                <a:spcPts val="0"/>
              </a:spcAft>
              <a:buClrTx/>
              <a:buSzTx/>
              <a:buFontTx/>
              <a:buChar char="•"/>
              <a:tabLst/>
              <a:defRPr/>
            </a:pPr>
            <a:r>
              <a:rPr kumimoji="0" lang="en-GB" sz="3200" b="0" i="0" u="none" strike="noStrike" kern="1200" cap="none" spc="0" normalizeH="0" baseline="0" noProof="0">
                <a:ln>
                  <a:noFill/>
                </a:ln>
                <a:solidFill>
                  <a:prstClr val="black"/>
                </a:solidFill>
                <a:effectLst/>
                <a:uLnTx/>
                <a:uFillTx/>
                <a:latin typeface="Calibri"/>
                <a:ea typeface="+mn-ea"/>
                <a:cs typeface="Arial" charset="0"/>
              </a:rPr>
              <a:t>WPR:  		</a:t>
            </a:r>
            <a:r>
              <a:rPr kumimoji="0" lang="en-GB" sz="3200" b="0" i="0" u="none" strike="noStrike" kern="1200" cap="none" spc="0" normalizeH="0" baseline="0" noProof="0">
                <a:ln>
                  <a:noFill/>
                </a:ln>
                <a:solidFill>
                  <a:prstClr val="black"/>
                </a:solidFill>
                <a:effectLst/>
                <a:uLnTx/>
                <a:uFillTx/>
                <a:latin typeface="Calibri"/>
                <a:ea typeface="+mn-ea"/>
                <a:cs typeface="Arial" charset="0"/>
                <a:hlinkClick r:id="rId5"/>
              </a:rPr>
              <a:t>Monthly Bulletin</a:t>
            </a:r>
            <a:endParaRPr kumimoji="0" lang="en-GB" sz="3200" b="0" i="0" u="none" strike="noStrike" kern="1200" cap="none" spc="0" normalizeH="0" baseline="0" noProof="0">
              <a:ln>
                <a:noFill/>
              </a:ln>
              <a:solidFill>
                <a:prstClr val="black"/>
              </a:solidFill>
              <a:effectLst/>
              <a:uLnTx/>
              <a:uFillTx/>
              <a:latin typeface="Calibri"/>
              <a:ea typeface="+mn-ea"/>
              <a:cs typeface="Arial" charset="0"/>
            </a:endParaRPr>
          </a:p>
          <a:p>
            <a:pPr marL="1810497" marR="0" lvl="4" indent="0" algn="l" defTabSz="1042872" rtl="0" eaLnBrk="1" fontAlgn="auto" latinLnBrk="0" hangingPunct="1">
              <a:lnSpc>
                <a:spcPct val="150000"/>
              </a:lnSpc>
              <a:spcBef>
                <a:spcPts val="0"/>
              </a:spcBef>
              <a:spcAft>
                <a:spcPts val="0"/>
              </a:spcAft>
              <a:buClrTx/>
              <a:buSzPct val="130000"/>
              <a:buFont typeface="Arial" pitchFamily="34" charset="0"/>
              <a:buNone/>
              <a:tabLst/>
              <a:defRPr/>
            </a:pPr>
            <a:r>
              <a:rPr kumimoji="0" lang="en-GB" sz="3200" b="0" i="0" u="none" strike="noStrike" kern="1200" cap="none" spc="0" normalizeH="0" baseline="0" noProof="0">
                <a:ln>
                  <a:noFill/>
                </a:ln>
                <a:solidFill>
                  <a:prstClr val="black"/>
                </a:solidFill>
                <a:effectLst/>
                <a:uLnTx/>
                <a:uFillTx/>
                <a:latin typeface="Calibri"/>
                <a:ea typeface="+mn-ea"/>
                <a:cs typeface="Arial" charset="0"/>
              </a:rPr>
              <a:t>	</a:t>
            </a:r>
            <a:endParaRPr lang="en-US" sz="2800"/>
          </a:p>
        </p:txBody>
      </p:sp>
    </p:spTree>
    <p:extLst>
      <p:ext uri="{BB962C8B-B14F-4D97-AF65-F5344CB8AC3E}">
        <p14:creationId xmlns:p14="http://schemas.microsoft.com/office/powerpoint/2010/main" val="333597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952502" y="885878"/>
            <a:ext cx="11949606" cy="664797"/>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966790" y="3292475"/>
            <a:ext cx="8797228" cy="2053704"/>
          </a:xfrm>
        </p:spPr>
        <p:txBody>
          <a:bodyPr/>
          <a:lstStyle>
            <a:lvl1pPr marL="342900" indent="-342900">
              <a:spcAft>
                <a:spcPts val="600"/>
              </a:spcAft>
              <a:buClr>
                <a:schemeClr val="accent1"/>
              </a:buClr>
              <a:buSzPct val="110000"/>
              <a:buFont typeface="Wingdings" pitchFamily="2" charset="2"/>
              <a:buChar char="§"/>
              <a:defRPr sz="2000"/>
            </a:lvl1pPr>
            <a:lvl2pPr>
              <a:spcAft>
                <a:spcPts val="600"/>
              </a:spcAft>
              <a:buSzPct val="110000"/>
              <a:defRPr sz="1800"/>
            </a:lvl2pPr>
            <a:lvl3pPr>
              <a:spcAft>
                <a:spcPts val="600"/>
              </a:spcAft>
              <a:buSzPct val="110000"/>
              <a:defRPr sz="1600"/>
            </a:lvl3pPr>
            <a:lvl4pPr>
              <a:spcAft>
                <a:spcPts val="600"/>
              </a:spcAft>
              <a:buSzPct val="110000"/>
              <a:defRPr sz="1400"/>
            </a:lvl4pPr>
            <a:lvl5pPr>
              <a:spcAft>
                <a:spcPts val="600"/>
              </a:spcAft>
              <a:buSzPct val="110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10340082" y="3292475"/>
            <a:ext cx="8797228" cy="2053704"/>
          </a:xfrm>
        </p:spPr>
        <p:txBody>
          <a:bodyPr/>
          <a:lstStyle>
            <a:lvl1pPr marL="342900" indent="-342900">
              <a:spcAft>
                <a:spcPts val="600"/>
              </a:spcAft>
              <a:buClr>
                <a:schemeClr val="accent1"/>
              </a:buClr>
              <a:buSzPct val="110000"/>
              <a:buFont typeface="Wingdings" pitchFamily="2" charset="2"/>
              <a:buChar char="§"/>
              <a:defRPr sz="2000"/>
            </a:lvl1pPr>
            <a:lvl2pPr>
              <a:spcAft>
                <a:spcPts val="600"/>
              </a:spcAft>
              <a:buSzPct val="110000"/>
              <a:defRPr sz="1800"/>
            </a:lvl2pPr>
            <a:lvl3pPr>
              <a:spcAft>
                <a:spcPts val="600"/>
              </a:spcAft>
              <a:buSzPct val="110000"/>
              <a:defRPr sz="1600"/>
            </a:lvl3pPr>
            <a:lvl4pPr>
              <a:spcAft>
                <a:spcPts val="600"/>
              </a:spcAft>
              <a:buSzPct val="110000"/>
              <a:defRPr sz="1400"/>
            </a:lvl4pPr>
            <a:lvl5pPr>
              <a:spcAft>
                <a:spcPts val="600"/>
              </a:spcAft>
              <a:buSzPct val="110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966790" y="2521650"/>
            <a:ext cx="8797228" cy="495520"/>
          </a:xfrm>
        </p:spPr>
        <p:txBody>
          <a:bodyPr/>
          <a:lstStyle>
            <a:lvl1pPr>
              <a:defRPr lang="en-GB" sz="2800"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10340082" y="2521650"/>
            <a:ext cx="8797228" cy="495520"/>
          </a:xfrm>
        </p:spPr>
        <p:txBody>
          <a:bodyPr/>
          <a:lstStyle>
            <a:lvl1pPr>
              <a:defRPr lang="en-GB" sz="2800" b="1" i="0" kern="1200" dirty="0">
                <a:solidFill>
                  <a:schemeClr val="accent1"/>
                </a:solidFill>
                <a:latin typeface="Poppins SemiBold" pitchFamily="2" charset="77"/>
                <a:ea typeface="+mn-ea"/>
                <a:cs typeface="Poppins SemiBold" pitchFamily="2" charset="77"/>
              </a:defRPr>
            </a:lvl1pPr>
          </a:lstStyle>
          <a:p>
            <a:pPr marL="0" lvl="0" indent="0" algn="l" defTabSz="914400" rtl="0" eaLnBrk="1" latinLnBrk="0" hangingPunct="1">
              <a:lnSpc>
                <a:spcPct val="120000"/>
              </a:lnSpc>
              <a:spcBef>
                <a:spcPts val="1000"/>
              </a:spcBef>
              <a:spcAft>
                <a:spcPts val="1200"/>
              </a:spcAft>
              <a:buSzPct val="75000"/>
              <a:buFontTx/>
              <a:buNone/>
            </a:pPr>
            <a:r>
              <a:rPr lang="en-US"/>
              <a:t>Click to edit Master text styles</a:t>
            </a:r>
          </a:p>
        </p:txBody>
      </p:sp>
    </p:spTree>
    <p:extLst>
      <p:ext uri="{BB962C8B-B14F-4D97-AF65-F5344CB8AC3E}">
        <p14:creationId xmlns:p14="http://schemas.microsoft.com/office/powerpoint/2010/main" val="126528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952502" y="885878"/>
            <a:ext cx="11949606" cy="664797"/>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966790" y="2521650"/>
            <a:ext cx="5700116" cy="495520"/>
          </a:xfrm>
        </p:spPr>
        <p:txBody>
          <a:bodyPr/>
          <a:lstStyle>
            <a:lvl1pPr>
              <a:defRPr lang="en-GB" sz="2800"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7201992" y="2521650"/>
            <a:ext cx="5700116" cy="495520"/>
          </a:xfrm>
        </p:spPr>
        <p:txBody>
          <a:bodyPr/>
          <a:lstStyle>
            <a:lvl1pPr>
              <a:defRPr lang="en-GB" sz="2800" b="1" i="0" kern="1200" dirty="0">
                <a:solidFill>
                  <a:schemeClr val="accent1"/>
                </a:solidFill>
                <a:latin typeface="Poppins SemiBold" pitchFamily="2" charset="77"/>
                <a:ea typeface="+mn-ea"/>
                <a:cs typeface="Poppins SemiBold" pitchFamily="2" charset="77"/>
              </a:defRPr>
            </a:lvl1pPr>
          </a:lstStyle>
          <a:p>
            <a:pPr marL="0" lvl="0" indent="0" algn="l" defTabSz="914400" rtl="0" eaLnBrk="1" latinLnBrk="0" hangingPunct="1">
              <a:lnSpc>
                <a:spcPct val="120000"/>
              </a:lnSpc>
              <a:spcBef>
                <a:spcPts val="1000"/>
              </a:spcBef>
              <a:spcAft>
                <a:spcPts val="1200"/>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13437194" y="2521650"/>
            <a:ext cx="5700116" cy="495520"/>
          </a:xfrm>
        </p:spPr>
        <p:txBody>
          <a:bodyPr/>
          <a:lstStyle>
            <a:lvl1pPr>
              <a:defRPr lang="en-GB" sz="2800" b="1" i="0" kern="1200" dirty="0">
                <a:solidFill>
                  <a:schemeClr val="accent1"/>
                </a:solidFill>
                <a:latin typeface="Poppins SemiBold" pitchFamily="2" charset="77"/>
                <a:ea typeface="+mn-ea"/>
                <a:cs typeface="Poppins SemiBold" pitchFamily="2" charset="77"/>
              </a:defRPr>
            </a:lvl1pPr>
          </a:lstStyle>
          <a:p>
            <a:pPr marL="0" lvl="0" indent="0" algn="l" defTabSz="914400" rtl="0" eaLnBrk="1" latinLnBrk="0" hangingPunct="1">
              <a:lnSpc>
                <a:spcPct val="120000"/>
              </a:lnSpc>
              <a:spcBef>
                <a:spcPts val="1000"/>
              </a:spcBef>
              <a:spcAft>
                <a:spcPts val="1200"/>
              </a:spcAft>
              <a:buSzPct val="75000"/>
              <a:buFontTx/>
              <a:buNone/>
            </a:pPr>
            <a:r>
              <a:rPr lang="en-US"/>
              <a:t>Click to edit Master text styles</a:t>
            </a:r>
          </a:p>
        </p:txBody>
      </p:sp>
      <p:sp>
        <p:nvSpPr>
          <p:cNvPr id="12" name="Text Placeholder 4">
            <a:extLst>
              <a:ext uri="{FF2B5EF4-FFF2-40B4-BE49-F238E27FC236}">
                <a16:creationId xmlns:a16="http://schemas.microsoft.com/office/drawing/2014/main" id="{38582A73-10C6-794D-81AF-73F50A351331}"/>
              </a:ext>
            </a:extLst>
          </p:cNvPr>
          <p:cNvSpPr>
            <a:spLocks noGrp="1"/>
          </p:cNvSpPr>
          <p:nvPr>
            <p:ph type="body" sz="quarter" idx="13"/>
          </p:nvPr>
        </p:nvSpPr>
        <p:spPr>
          <a:xfrm>
            <a:off x="966790" y="3292475"/>
            <a:ext cx="5700116" cy="2053704"/>
          </a:xfrm>
        </p:spPr>
        <p:txBody>
          <a:bodyPr/>
          <a:lstStyle>
            <a:lvl1pPr marL="342900" indent="-342900">
              <a:spcAft>
                <a:spcPts val="600"/>
              </a:spcAft>
              <a:buClr>
                <a:schemeClr val="accent1"/>
              </a:buClr>
              <a:buSzPct val="110000"/>
              <a:buFont typeface="Wingdings" pitchFamily="2" charset="2"/>
              <a:buChar char="§"/>
              <a:defRPr sz="2000"/>
            </a:lvl1pPr>
            <a:lvl2pPr>
              <a:spcAft>
                <a:spcPts val="600"/>
              </a:spcAft>
              <a:buSzPct val="110000"/>
              <a:defRPr sz="1800"/>
            </a:lvl2pPr>
            <a:lvl3pPr>
              <a:spcAft>
                <a:spcPts val="600"/>
              </a:spcAft>
              <a:buSzPct val="110000"/>
              <a:defRPr sz="1600"/>
            </a:lvl3pPr>
            <a:lvl4pPr>
              <a:spcAft>
                <a:spcPts val="600"/>
              </a:spcAft>
              <a:buSzPct val="110000"/>
              <a:defRPr sz="1400"/>
            </a:lvl4pPr>
            <a:lvl5pPr>
              <a:spcAft>
                <a:spcPts val="600"/>
              </a:spcAft>
              <a:buSzPct val="110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4">
            <a:extLst>
              <a:ext uri="{FF2B5EF4-FFF2-40B4-BE49-F238E27FC236}">
                <a16:creationId xmlns:a16="http://schemas.microsoft.com/office/drawing/2014/main" id="{1AC58B05-1E3E-1043-A6B5-0A53CB7DD341}"/>
              </a:ext>
            </a:extLst>
          </p:cNvPr>
          <p:cNvSpPr>
            <a:spLocks noGrp="1"/>
          </p:cNvSpPr>
          <p:nvPr>
            <p:ph type="body" sz="quarter" idx="19"/>
          </p:nvPr>
        </p:nvSpPr>
        <p:spPr>
          <a:xfrm>
            <a:off x="7198520" y="3292475"/>
            <a:ext cx="5700116" cy="2053704"/>
          </a:xfrm>
        </p:spPr>
        <p:txBody>
          <a:bodyPr/>
          <a:lstStyle>
            <a:lvl1pPr marL="342900" indent="-342900">
              <a:spcAft>
                <a:spcPts val="600"/>
              </a:spcAft>
              <a:buClr>
                <a:schemeClr val="accent1"/>
              </a:buClr>
              <a:buSzPct val="110000"/>
              <a:buFont typeface="Wingdings" pitchFamily="2" charset="2"/>
              <a:buChar char="§"/>
              <a:defRPr sz="2000"/>
            </a:lvl1pPr>
            <a:lvl2pPr>
              <a:spcAft>
                <a:spcPts val="600"/>
              </a:spcAft>
              <a:buSzPct val="110000"/>
              <a:defRPr sz="1800"/>
            </a:lvl2pPr>
            <a:lvl3pPr>
              <a:spcAft>
                <a:spcPts val="600"/>
              </a:spcAft>
              <a:buSzPct val="110000"/>
              <a:defRPr sz="1600"/>
            </a:lvl3pPr>
            <a:lvl4pPr>
              <a:spcAft>
                <a:spcPts val="600"/>
              </a:spcAft>
              <a:buSzPct val="110000"/>
              <a:defRPr sz="1400"/>
            </a:lvl4pPr>
            <a:lvl5pPr>
              <a:spcAft>
                <a:spcPts val="600"/>
              </a:spcAft>
              <a:buSzPct val="110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4">
            <a:extLst>
              <a:ext uri="{FF2B5EF4-FFF2-40B4-BE49-F238E27FC236}">
                <a16:creationId xmlns:a16="http://schemas.microsoft.com/office/drawing/2014/main" id="{36E06685-E104-2249-A1AC-B2EC566C5FBD}"/>
              </a:ext>
            </a:extLst>
          </p:cNvPr>
          <p:cNvSpPr>
            <a:spLocks noGrp="1"/>
          </p:cNvSpPr>
          <p:nvPr>
            <p:ph type="body" sz="quarter" idx="20"/>
          </p:nvPr>
        </p:nvSpPr>
        <p:spPr>
          <a:xfrm>
            <a:off x="13440263" y="3292475"/>
            <a:ext cx="5700116" cy="2053704"/>
          </a:xfrm>
        </p:spPr>
        <p:txBody>
          <a:bodyPr/>
          <a:lstStyle>
            <a:lvl1pPr marL="342900" indent="-342900">
              <a:spcAft>
                <a:spcPts val="600"/>
              </a:spcAft>
              <a:buClr>
                <a:schemeClr val="accent1"/>
              </a:buClr>
              <a:buSzPct val="110000"/>
              <a:buFont typeface="Wingdings" pitchFamily="2" charset="2"/>
              <a:buChar char="§"/>
              <a:defRPr sz="2000"/>
            </a:lvl1pPr>
            <a:lvl2pPr>
              <a:spcAft>
                <a:spcPts val="600"/>
              </a:spcAft>
              <a:buSzPct val="110000"/>
              <a:defRPr sz="1800"/>
            </a:lvl2pPr>
            <a:lvl3pPr>
              <a:spcAft>
                <a:spcPts val="600"/>
              </a:spcAft>
              <a:buSzPct val="110000"/>
              <a:defRPr sz="1600"/>
            </a:lvl3pPr>
            <a:lvl4pPr>
              <a:spcAft>
                <a:spcPts val="600"/>
              </a:spcAft>
              <a:buSzPct val="110000"/>
              <a:defRPr sz="1400"/>
            </a:lvl4pPr>
            <a:lvl5pPr>
              <a:spcAft>
                <a:spcPts val="600"/>
              </a:spcAft>
              <a:buSzPct val="110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17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userDrawn="1">
          <p15:clr>
            <a:srgbClr val="FBAE40"/>
          </p15:clr>
        </p15:guide>
        <p15:guide id="2" pos="8079"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 Column Text No 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952500" y="952500"/>
            <a:ext cx="18161000" cy="1298817"/>
          </a:xfrm>
        </p:spPr>
        <p:txBody>
          <a:bodyPr numCol="5" spcCol="144000"/>
          <a:lstStyle>
            <a:lvl1pPr>
              <a:spcBef>
                <a:spcPts val="1800"/>
              </a:spcBef>
              <a:defRPr sz="2400"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35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8195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952502" y="885878"/>
            <a:ext cx="11766538" cy="664797"/>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7385059" y="2487403"/>
            <a:ext cx="5333981" cy="733813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13817617" y="2487403"/>
            <a:ext cx="5333981" cy="733813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952501" y="2487403"/>
            <a:ext cx="5333981" cy="733813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1215430" y="2754996"/>
            <a:ext cx="4798020" cy="424732"/>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1215430" y="3236252"/>
            <a:ext cx="4798020" cy="1446550"/>
          </a:xfrm>
        </p:spPr>
        <p:txBody>
          <a:bodyPr/>
          <a:lstStyle>
            <a:lvl1pPr>
              <a:defRPr sz="4000"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1215430" y="4206875"/>
            <a:ext cx="4798020" cy="300531"/>
          </a:xfrm>
        </p:spPr>
        <p:txBody>
          <a:bodyPr/>
          <a:lstStyle>
            <a:lvl1pPr>
              <a:defRPr sz="1800"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7653040" y="2754996"/>
            <a:ext cx="4798020" cy="424732"/>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7653040" y="3236252"/>
            <a:ext cx="4798020" cy="1446550"/>
          </a:xfrm>
        </p:spPr>
        <p:txBody>
          <a:bodyPr/>
          <a:lstStyle>
            <a:lvl1pPr>
              <a:defRPr sz="4000"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7653040" y="4206875"/>
            <a:ext cx="4798020" cy="300531"/>
          </a:xfrm>
        </p:spPr>
        <p:txBody>
          <a:bodyPr/>
          <a:lstStyle>
            <a:lvl1pPr>
              <a:defRPr sz="1800"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14085597" y="2754996"/>
            <a:ext cx="4798020" cy="424732"/>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14085597" y="3236252"/>
            <a:ext cx="4798020" cy="1446550"/>
          </a:xfrm>
        </p:spPr>
        <p:txBody>
          <a:bodyPr/>
          <a:lstStyle>
            <a:lvl1pPr>
              <a:defRPr sz="4000"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14085597" y="4206875"/>
            <a:ext cx="4798020" cy="300531"/>
          </a:xfrm>
        </p:spPr>
        <p:txBody>
          <a:bodyPr/>
          <a:lstStyle>
            <a:lvl1pPr>
              <a:defRPr sz="1800"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54655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userDrawn="1">
          <p15:clr>
            <a:srgbClr val="FBAE40"/>
          </p15:clr>
        </p15:guide>
        <p15:guide id="2" pos="8079"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952500" y="885878"/>
            <a:ext cx="8378824" cy="664797"/>
          </a:xfrm>
        </p:spPr>
        <p:txBody>
          <a:bodyPr lIns="0" tIns="0" rIns="0" bIns="0" anchor="t" anchorCtr="0"/>
          <a:lstStyle>
            <a:lvl1pPr>
              <a:defRPr/>
            </a:lvl1pPr>
          </a:lstStyle>
          <a:p>
            <a:r>
              <a:rPr lang="en-US"/>
              <a:t>Dial-in Details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952500" y="1810877"/>
            <a:ext cx="8378825" cy="430887"/>
          </a:xfrm>
        </p:spPr>
        <p:txBody>
          <a:bodyPr/>
          <a:lstStyle>
            <a:lvl1pPr>
              <a:lnSpc>
                <a:spcPct val="100000"/>
              </a:lnSpc>
              <a:buFont typeface="Arial" panose="020B0604020202020204" pitchFamily="34" charset="0"/>
              <a:buNone/>
              <a:defRPr sz="2800">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13579475" y="3791287"/>
            <a:ext cx="5572125" cy="618297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945485" y="3863541"/>
            <a:ext cx="5002109" cy="6110715"/>
          </a:xfrm>
        </p:spPr>
        <p:txBody>
          <a:bodyPr wrap="square" numCol="1" spcCol="756000" anchor="t">
            <a:noAutofit/>
          </a:bodyPr>
          <a:lstStyle>
            <a:lvl1pPr marL="0" indent="0">
              <a:spcBef>
                <a:spcPts val="1600"/>
              </a:spcBef>
              <a:spcAft>
                <a:spcPts val="0"/>
              </a:spcAft>
              <a:buFont typeface="Arial" panose="020B0604020202020204" pitchFamily="34" charset="0"/>
              <a:buNone/>
              <a:defRPr sz="2400"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2400" b="0" i="0">
                <a:latin typeface="Poppins" pitchFamily="2" charset="77"/>
                <a:cs typeface="Poppins" pitchFamily="2" charset="77"/>
              </a:defRPr>
            </a:lvl2pPr>
            <a:lvl3pPr marL="0" indent="0">
              <a:buFontTx/>
              <a:buNone/>
              <a:defRPr sz="2400" b="0" i="0">
                <a:solidFill>
                  <a:schemeClr val="accent1"/>
                </a:solidFill>
                <a:latin typeface="Poppins" pitchFamily="2" charset="77"/>
                <a:cs typeface="Poppins" pitchFamily="2" charset="77"/>
              </a:defRPr>
            </a:lvl3pPr>
            <a:lvl5pPr>
              <a:defRPr/>
            </a:lvl5pPr>
          </a:lstStyle>
          <a:p>
            <a:pPr lvl="0"/>
            <a:r>
              <a:rPr lang="en-GB"/>
              <a:t>Topic</a:t>
            </a:r>
          </a:p>
          <a:p>
            <a:pPr lvl="1"/>
            <a:r>
              <a:rPr lang="en-GB"/>
              <a:t>Meeting title</a:t>
            </a:r>
          </a:p>
          <a:p>
            <a:pPr lvl="1"/>
            <a:endParaRPr lang="en-GB"/>
          </a:p>
          <a:p>
            <a:pPr lvl="0"/>
            <a:r>
              <a:rPr lang="en-GB"/>
              <a:t>Time</a:t>
            </a:r>
          </a:p>
          <a:p>
            <a:pPr lvl="1"/>
            <a:r>
              <a:rPr lang="en-GB"/>
              <a:t>MMM DD, YYYY</a:t>
            </a:r>
          </a:p>
          <a:p>
            <a:pPr lvl="1"/>
            <a:r>
              <a:rPr lang="en-GB"/>
              <a:t>04:00 PM CET/10:00 AM ET</a:t>
            </a:r>
          </a:p>
          <a:p>
            <a:pPr lvl="1"/>
            <a:endParaRPr lang="en-GB"/>
          </a:p>
          <a:p>
            <a:pPr lvl="0"/>
            <a:r>
              <a:rPr lang="en-GB"/>
              <a:t>Estimated call length</a:t>
            </a:r>
          </a:p>
          <a:p>
            <a:pPr lvl="1"/>
            <a:r>
              <a:rPr lang="en-GB"/>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6342994" y="3875490"/>
            <a:ext cx="6841081" cy="6110715"/>
          </a:xfrm>
        </p:spPr>
        <p:txBody>
          <a:bodyPr wrap="square" numCol="1" spcCol="756000" anchor="t">
            <a:noAutofit/>
          </a:bodyPr>
          <a:lstStyle>
            <a:lvl1pPr marL="0" indent="0">
              <a:spcBef>
                <a:spcPts val="1600"/>
              </a:spcBef>
              <a:spcAft>
                <a:spcPts val="0"/>
              </a:spcAft>
              <a:buFont typeface="Arial" panose="020B0604020202020204" pitchFamily="34" charset="0"/>
              <a:buNone/>
              <a:defRPr sz="2400" b="0" i="0">
                <a:solidFill>
                  <a:schemeClr val="accent1"/>
                </a:solidFill>
                <a:latin typeface="Poppins" pitchFamily="2" charset="77"/>
                <a:cs typeface="Poppins" pitchFamily="2" charset="77"/>
              </a:defRPr>
            </a:lvl1pPr>
            <a:lvl2pPr marL="0" marR="0" indent="0" algn="l" defTabSz="914400"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2300" b="0" i="0">
                <a:latin typeface="Poppins" pitchFamily="2" charset="77"/>
                <a:cs typeface="Poppins" pitchFamily="2" charset="77"/>
              </a:defRPr>
            </a:lvl2pPr>
            <a:lvl3pPr marL="0" indent="0">
              <a:buFontTx/>
              <a:buNone/>
              <a:defRPr sz="2400" b="0" i="0">
                <a:solidFill>
                  <a:schemeClr val="accent1"/>
                </a:solidFill>
                <a:latin typeface="Poppins" pitchFamily="2" charset="77"/>
                <a:cs typeface="Poppins" pitchFamily="2" charset="77"/>
              </a:defRPr>
            </a:lvl3pPr>
            <a:lvl5pPr>
              <a:defRPr/>
            </a:lvl5pPr>
          </a:lstStyle>
          <a:p>
            <a:pPr lvl="0"/>
            <a:r>
              <a:rPr lang="en-GB"/>
              <a:t>Join Zoom meeting</a:t>
            </a:r>
          </a:p>
          <a:p>
            <a:pPr lvl="1"/>
            <a:r>
              <a:rPr lang="en-GB"/>
              <a:t>Https://</a:t>
            </a:r>
            <a:r>
              <a:rPr lang="en-GB" err="1"/>
              <a:t>zoom.us</a:t>
            </a:r>
            <a:r>
              <a:rPr lang="en-GB"/>
              <a:t>/#/########</a:t>
            </a:r>
          </a:p>
          <a:p>
            <a:pPr lvl="1"/>
            <a:endParaRPr lang="en-GB"/>
          </a:p>
          <a:p>
            <a:pPr lvl="0"/>
            <a:r>
              <a:rPr lang="en-GB"/>
              <a:t>Meeting ID</a:t>
            </a:r>
          </a:p>
          <a:p>
            <a:pPr lvl="1"/>
            <a:r>
              <a:rPr lang="en-GB"/>
              <a:t>985 717 469</a:t>
            </a:r>
          </a:p>
          <a:p>
            <a:pPr lvl="0"/>
            <a:r>
              <a:rPr lang="en-GB"/>
              <a:t>One tap mobile</a:t>
            </a:r>
          </a:p>
          <a:p>
            <a:pPr marL="0" marR="0" lvl="1" indent="0" algn="l" defTabSz="914400"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a:t>+ 00000000000, 00000000000# US (New York)</a:t>
            </a:r>
          </a:p>
          <a:p>
            <a:pPr lvl="0"/>
            <a:r>
              <a:rPr lang="en-GB"/>
              <a:t>Dial by your location </a:t>
            </a:r>
          </a:p>
          <a:p>
            <a:pPr lvl="1"/>
            <a:r>
              <a:rPr lang="en-GB"/>
              <a:t>+0 000 000 0000 US (New York)</a:t>
            </a:r>
            <a:br>
              <a:rPr lang="en-GB"/>
            </a:br>
            <a:r>
              <a:rPr lang="en-GB"/>
              <a:t>+ 0 000 000 0000 (Switzerland)</a:t>
            </a:r>
          </a:p>
          <a:p>
            <a:pPr lvl="0"/>
            <a:r>
              <a:rPr lang="en-GB"/>
              <a:t>Find your local number</a:t>
            </a:r>
          </a:p>
          <a:p>
            <a:pPr lvl="1"/>
            <a:r>
              <a:rPr lang="en-GB"/>
              <a:t>https://</a:t>
            </a:r>
            <a:r>
              <a:rPr lang="en-GB" err="1"/>
              <a:t>zoom.us</a:t>
            </a:r>
            <a:r>
              <a:rPr lang="en-GB"/>
              <a:t>/#/########</a:t>
            </a:r>
          </a:p>
        </p:txBody>
      </p:sp>
    </p:spTree>
    <p:extLst>
      <p:ext uri="{BB962C8B-B14F-4D97-AF65-F5344CB8AC3E}">
        <p14:creationId xmlns:p14="http://schemas.microsoft.com/office/powerpoint/2010/main" val="221428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userDrawn="1">
          <p15:clr>
            <a:srgbClr val="FBAE40"/>
          </p15:clr>
        </p15:guide>
        <p15:guide id="2" pos="8079"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 Milestones 4">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383269428"/>
              </p:ext>
            </p:extLst>
          </p:nvPr>
        </p:nvGraphicFramePr>
        <p:xfrm>
          <a:off x="951814" y="4502149"/>
          <a:ext cx="18199096" cy="5472114"/>
        </p:xfrm>
        <a:graphic>
          <a:graphicData uri="http://schemas.openxmlformats.org/drawingml/2006/table">
            <a:tbl>
              <a:tblPr bandCol="1">
                <a:tableStyleId>{2D5ABB26-0587-4C30-8999-92F81FD0307C}</a:tableStyleId>
              </a:tblPr>
              <a:tblGrid>
                <a:gridCol w="4549774">
                  <a:extLst>
                    <a:ext uri="{9D8B030D-6E8A-4147-A177-3AD203B41FA5}">
                      <a16:colId xmlns:a16="http://schemas.microsoft.com/office/drawing/2014/main" val="4151945498"/>
                    </a:ext>
                  </a:extLst>
                </a:gridCol>
                <a:gridCol w="4549774">
                  <a:extLst>
                    <a:ext uri="{9D8B030D-6E8A-4147-A177-3AD203B41FA5}">
                      <a16:colId xmlns:a16="http://schemas.microsoft.com/office/drawing/2014/main" val="1382627474"/>
                    </a:ext>
                  </a:extLst>
                </a:gridCol>
                <a:gridCol w="4549774">
                  <a:extLst>
                    <a:ext uri="{9D8B030D-6E8A-4147-A177-3AD203B41FA5}">
                      <a16:colId xmlns:a16="http://schemas.microsoft.com/office/drawing/2014/main" val="2312284562"/>
                    </a:ext>
                  </a:extLst>
                </a:gridCol>
                <a:gridCol w="4549774">
                  <a:extLst>
                    <a:ext uri="{9D8B030D-6E8A-4147-A177-3AD203B41FA5}">
                      <a16:colId xmlns:a16="http://schemas.microsoft.com/office/drawing/2014/main" val="380964293"/>
                    </a:ext>
                  </a:extLst>
                </a:gridCol>
              </a:tblGrid>
              <a:tr h="5472114">
                <a:tc>
                  <a:txBody>
                    <a:bodyPr/>
                    <a:lstStyle/>
                    <a:p>
                      <a:pPr marL="0" algn="l" defTabSz="914400" rtl="0" eaLnBrk="1" latinLnBrk="0" hangingPunct="1">
                        <a:lnSpc>
                          <a:spcPct val="120000"/>
                        </a:lnSpc>
                        <a:spcAft>
                          <a:spcPts val="2400"/>
                        </a:spcAft>
                      </a:pPr>
                      <a:endParaRPr lang="en-US" sz="1600" kern="120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a:solidFill>
                          <a:schemeClr val="tx1"/>
                        </a:solidFill>
                        <a:latin typeface="+mn-lt"/>
                        <a:ea typeface="+mn-ea"/>
                        <a:cs typeface="+mn-cs"/>
                      </a:endParaRPr>
                    </a:p>
                  </a:txBody>
                  <a:tcPr marL="288000" marR="288000" marT="360000" marB="288000">
                    <a:solidFill>
                      <a:schemeClr val="bg2"/>
                    </a:solidFill>
                  </a:tcPr>
                </a:tc>
                <a:tc>
                  <a:txBody>
                    <a:bodyPr/>
                    <a:lstStyle/>
                    <a:p>
                      <a:pPr marL="0" algn="l" defTabSz="914400" rtl="0" eaLnBrk="1" latinLnBrk="0" hangingPunct="1">
                        <a:lnSpc>
                          <a:spcPct val="120000"/>
                        </a:lnSpc>
                        <a:spcAft>
                          <a:spcPts val="2400"/>
                        </a:spcAft>
                      </a:pPr>
                      <a:endParaRPr lang="en-US" sz="1600" kern="120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a:solidFill>
                          <a:schemeClr val="tx1"/>
                        </a:solidFill>
                        <a:latin typeface="+mn-lt"/>
                        <a:ea typeface="+mn-ea"/>
                        <a:cs typeface="+mn-cs"/>
                      </a:endParaRPr>
                    </a:p>
                  </a:txBody>
                  <a:tcPr marL="288000" marR="288000" marT="360000" marB="288000">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952500" y="885878"/>
            <a:ext cx="8378824" cy="664797"/>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952500" y="1810877"/>
            <a:ext cx="8378825" cy="430887"/>
          </a:xfrm>
        </p:spPr>
        <p:txBody>
          <a:bodyPr/>
          <a:lstStyle>
            <a:lvl1pPr>
              <a:lnSpc>
                <a:spcPct val="100000"/>
              </a:lnSpc>
              <a:buFont typeface="Arial" panose="020B0604020202020204" pitchFamily="34" charset="0"/>
              <a:buNone/>
              <a:defRPr sz="2800">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36" name="object 14">
            <a:extLst>
              <a:ext uri="{FF2B5EF4-FFF2-40B4-BE49-F238E27FC236}">
                <a16:creationId xmlns:a16="http://schemas.microsoft.com/office/drawing/2014/main" id="{90578DB9-BA6E-47D0-A9E9-CCE6534555DB}"/>
              </a:ext>
            </a:extLst>
          </p:cNvPr>
          <p:cNvSpPr/>
          <p:nvPr userDrawn="1"/>
        </p:nvSpPr>
        <p:spPr>
          <a:xfrm>
            <a:off x="952851" y="4508217"/>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54" name="Oval 53">
            <a:extLst>
              <a:ext uri="{FF2B5EF4-FFF2-40B4-BE49-F238E27FC236}">
                <a16:creationId xmlns:a16="http://schemas.microsoft.com/office/drawing/2014/main" id="{9E7A0D4B-AB57-44B0-97E1-0F74C2C20372}"/>
              </a:ext>
            </a:extLst>
          </p:cNvPr>
          <p:cNvSpPr/>
          <p:nvPr/>
        </p:nvSpPr>
        <p:spPr>
          <a:xfrm>
            <a:off x="1258525" y="4406729"/>
            <a:ext cx="222025" cy="222025"/>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8C9AC41-4B38-40D6-B070-CDF412ECA81A}"/>
              </a:ext>
            </a:extLst>
          </p:cNvPr>
          <p:cNvSpPr/>
          <p:nvPr/>
        </p:nvSpPr>
        <p:spPr>
          <a:xfrm>
            <a:off x="5842036" y="4406729"/>
            <a:ext cx="222025" cy="222025"/>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44AA5FF5-FC45-4C9B-833A-3EAAFD5E25BD}"/>
              </a:ext>
            </a:extLst>
          </p:cNvPr>
          <p:cNvSpPr/>
          <p:nvPr/>
        </p:nvSpPr>
        <p:spPr>
          <a:xfrm>
            <a:off x="10405942" y="4406729"/>
            <a:ext cx="222025" cy="222025"/>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33F6E636-79A6-4B30-8BC0-632CE4B6ECAC}"/>
              </a:ext>
            </a:extLst>
          </p:cNvPr>
          <p:cNvSpPr/>
          <p:nvPr/>
        </p:nvSpPr>
        <p:spPr>
          <a:xfrm>
            <a:off x="14954052" y="4406729"/>
            <a:ext cx="222025" cy="222025"/>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951815" y="3750657"/>
            <a:ext cx="4563731" cy="495520"/>
          </a:xfrm>
        </p:spPr>
        <p:txBody>
          <a:bodyPr lIns="288000" rIns="288000" anchor="ctr" anchorCtr="0"/>
          <a:lstStyle>
            <a:lvl1pPr>
              <a:defRPr sz="2800" b="1" i="0">
                <a:latin typeface="Poppins SemiBold" pitchFamily="2" charset="77"/>
                <a:cs typeface="Poppins SemiBold" pitchFamily="2" charset="77"/>
              </a:defRPr>
            </a:lvl1pPr>
          </a:lstStyle>
          <a:p>
            <a:pPr lvl="0"/>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5515546" y="3750657"/>
            <a:ext cx="4528883" cy="495520"/>
          </a:xfrm>
        </p:spPr>
        <p:txBody>
          <a:bodyPr lIns="288000" rIns="288000" anchor="ctr" anchorCtr="0"/>
          <a:lstStyle>
            <a:lvl1pPr>
              <a:defRPr sz="2800"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10059672" y="3750657"/>
            <a:ext cx="4528330" cy="495520"/>
          </a:xfrm>
        </p:spPr>
        <p:txBody>
          <a:bodyPr lIns="288000" rIns="288000" anchor="ctr" anchorCtr="0"/>
          <a:lstStyle>
            <a:lvl1pPr>
              <a:defRPr sz="2800"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14588002" y="3750657"/>
            <a:ext cx="4574109" cy="495520"/>
          </a:xfrm>
        </p:spPr>
        <p:txBody>
          <a:bodyPr lIns="288000" rIns="288000" anchor="ctr" anchorCtr="0"/>
          <a:lstStyle>
            <a:lvl1pPr>
              <a:defRPr sz="2800"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951815" y="5006236"/>
            <a:ext cx="4563731" cy="869432"/>
          </a:xfrm>
        </p:spPr>
        <p:txBody>
          <a:bodyPr lIns="288000" rIns="288000" bIns="288000" anchor="t" anchorCtr="0"/>
          <a:lstStyle>
            <a:lvl1pPr>
              <a:defRPr lang="en-GB" sz="1600" kern="1200" dirty="0">
                <a:solidFill>
                  <a:schemeClr val="tx1"/>
                </a:solidFill>
                <a:latin typeface="Poppins" pitchFamily="2" charset="77"/>
                <a:ea typeface="+mn-ea"/>
                <a:cs typeface="Poppins" pitchFamily="2" charset="77"/>
              </a:defRPr>
            </a:lvl1pPr>
          </a:lstStyle>
          <a:p>
            <a:pPr lvl="0">
              <a:lnSpc>
                <a:spcPct val="120000"/>
              </a:lnSpc>
              <a:spcAft>
                <a:spcPts val="2400"/>
              </a:spcAft>
            </a:pPr>
            <a:r>
              <a:rPr lang="en-US" sz="1600" b="0">
                <a:solidFill>
                  <a:schemeClr val="tx1"/>
                </a:solidFill>
              </a:rPr>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5515546" y="5006236"/>
            <a:ext cx="4536503" cy="869432"/>
          </a:xfrm>
        </p:spPr>
        <p:txBody>
          <a:bodyPr lIns="288000" rIns="288000" bIns="288000" anchor="t" anchorCtr="0"/>
          <a:lstStyle>
            <a:lvl1pPr>
              <a:defRPr sz="1600" b="0">
                <a:latin typeface="Poppins" pitchFamily="2" charset="77"/>
                <a:cs typeface="Poppins" pitchFamily="2" charset="77"/>
              </a:defRPr>
            </a:lvl1pPr>
          </a:lstStyle>
          <a:p>
            <a:pPr lvl="0">
              <a:lnSpc>
                <a:spcPct val="120000"/>
              </a:lnSpc>
              <a:spcAft>
                <a:spcPts val="2400"/>
              </a:spcAft>
            </a:pPr>
            <a:r>
              <a:rPr lang="en-US" sz="160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10051499" y="5006236"/>
            <a:ext cx="4536503" cy="869432"/>
          </a:xfrm>
        </p:spPr>
        <p:txBody>
          <a:bodyPr lIns="288000" rIns="288000" bIns="288000" anchor="t" anchorCtr="0"/>
          <a:lstStyle>
            <a:lvl1pPr>
              <a:defRPr sz="1600" b="0">
                <a:latin typeface="Poppins" pitchFamily="2" charset="77"/>
                <a:cs typeface="Poppins" pitchFamily="2" charset="77"/>
              </a:defRPr>
            </a:lvl1pPr>
          </a:lstStyle>
          <a:p>
            <a:pPr lvl="0">
              <a:lnSpc>
                <a:spcPct val="120000"/>
              </a:lnSpc>
              <a:spcAft>
                <a:spcPts val="2400"/>
              </a:spcAft>
            </a:pPr>
            <a:r>
              <a:rPr lang="en-US" sz="160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14615780" y="5006236"/>
            <a:ext cx="4535130" cy="869432"/>
          </a:xfrm>
        </p:spPr>
        <p:txBody>
          <a:bodyPr lIns="288000" rIns="288000" bIns="288000" anchor="t" anchorCtr="0"/>
          <a:lstStyle>
            <a:lvl1pPr>
              <a:defRPr sz="1600" b="0">
                <a:latin typeface="Poppins" pitchFamily="2" charset="77"/>
                <a:cs typeface="Poppins" pitchFamily="2" charset="77"/>
              </a:defRPr>
            </a:lvl1pPr>
          </a:lstStyle>
          <a:p>
            <a:pPr lvl="0" algn="l">
              <a:lnSpc>
                <a:spcPct val="120000"/>
              </a:lnSpc>
              <a:spcAft>
                <a:spcPts val="2400"/>
              </a:spcAft>
            </a:pPr>
            <a:r>
              <a:rPr lang="en-US" sz="1600"/>
              <a:t>Click to edit Master text styles</a:t>
            </a:r>
          </a:p>
        </p:txBody>
      </p:sp>
    </p:spTree>
    <p:extLst>
      <p:ext uri="{BB962C8B-B14F-4D97-AF65-F5344CB8AC3E}">
        <p14:creationId xmlns:p14="http://schemas.microsoft.com/office/powerpoint/2010/main" val="48732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meline / Milestones 5">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244570549"/>
              </p:ext>
            </p:extLst>
          </p:nvPr>
        </p:nvGraphicFramePr>
        <p:xfrm>
          <a:off x="951815" y="4502149"/>
          <a:ext cx="18199435" cy="5472114"/>
        </p:xfrm>
        <a:graphic>
          <a:graphicData uri="http://schemas.openxmlformats.org/drawingml/2006/table">
            <a:tbl>
              <a:tblPr bandCol="1">
                <a:tableStyleId>{2D5ABB26-0587-4C30-8999-92F81FD0307C}</a:tableStyleId>
              </a:tblPr>
              <a:tblGrid>
                <a:gridCol w="3639887">
                  <a:extLst>
                    <a:ext uri="{9D8B030D-6E8A-4147-A177-3AD203B41FA5}">
                      <a16:colId xmlns:a16="http://schemas.microsoft.com/office/drawing/2014/main" val="4151945498"/>
                    </a:ext>
                  </a:extLst>
                </a:gridCol>
                <a:gridCol w="3639887">
                  <a:extLst>
                    <a:ext uri="{9D8B030D-6E8A-4147-A177-3AD203B41FA5}">
                      <a16:colId xmlns:a16="http://schemas.microsoft.com/office/drawing/2014/main" val="1382627474"/>
                    </a:ext>
                  </a:extLst>
                </a:gridCol>
                <a:gridCol w="3639887">
                  <a:extLst>
                    <a:ext uri="{9D8B030D-6E8A-4147-A177-3AD203B41FA5}">
                      <a16:colId xmlns:a16="http://schemas.microsoft.com/office/drawing/2014/main" val="2312284562"/>
                    </a:ext>
                  </a:extLst>
                </a:gridCol>
                <a:gridCol w="3639887">
                  <a:extLst>
                    <a:ext uri="{9D8B030D-6E8A-4147-A177-3AD203B41FA5}">
                      <a16:colId xmlns:a16="http://schemas.microsoft.com/office/drawing/2014/main" val="1977789979"/>
                    </a:ext>
                  </a:extLst>
                </a:gridCol>
                <a:gridCol w="3639887">
                  <a:extLst>
                    <a:ext uri="{9D8B030D-6E8A-4147-A177-3AD203B41FA5}">
                      <a16:colId xmlns:a16="http://schemas.microsoft.com/office/drawing/2014/main" val="289107806"/>
                    </a:ext>
                  </a:extLst>
                </a:gridCol>
              </a:tblGrid>
              <a:tr h="5472114">
                <a:tc>
                  <a:txBody>
                    <a:bodyPr/>
                    <a:lstStyle/>
                    <a:p>
                      <a:pPr marL="0" algn="l" defTabSz="914400" rtl="0" eaLnBrk="1" latinLnBrk="0" hangingPunct="1">
                        <a:lnSpc>
                          <a:spcPct val="120000"/>
                        </a:lnSpc>
                        <a:spcAft>
                          <a:spcPts val="2400"/>
                        </a:spcAft>
                      </a:pPr>
                      <a:endParaRPr lang="en-US" sz="1600" kern="120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a:solidFill>
                          <a:schemeClr val="tx1"/>
                        </a:solidFill>
                        <a:latin typeface="+mn-lt"/>
                        <a:ea typeface="+mn-ea"/>
                        <a:cs typeface="+mn-cs"/>
                      </a:endParaRPr>
                    </a:p>
                  </a:txBody>
                  <a:tcPr marL="288000" marR="288000" marT="360000" marB="288000">
                    <a:solidFill>
                      <a:schemeClr val="bg2"/>
                    </a:solidFill>
                  </a:tcPr>
                </a:tc>
                <a:tc>
                  <a:txBody>
                    <a:bodyPr/>
                    <a:lstStyle/>
                    <a:p>
                      <a:pPr marL="0" algn="l" defTabSz="914400" rtl="0" eaLnBrk="1" latinLnBrk="0" hangingPunct="1">
                        <a:lnSpc>
                          <a:spcPct val="120000"/>
                        </a:lnSpc>
                        <a:spcAft>
                          <a:spcPts val="2400"/>
                        </a:spcAft>
                      </a:pPr>
                      <a:endParaRPr lang="en-US" sz="1600" kern="120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a:solidFill>
                          <a:schemeClr val="tx1"/>
                        </a:solidFill>
                        <a:latin typeface="+mn-lt"/>
                        <a:ea typeface="+mn-ea"/>
                        <a:cs typeface="+mn-cs"/>
                      </a:endParaRPr>
                    </a:p>
                  </a:txBody>
                  <a:tcPr marL="288000" marR="288000" marT="360000" marB="288000">
                    <a:solidFill>
                      <a:schemeClr val="bg2"/>
                    </a:solidFill>
                  </a:tcPr>
                </a:tc>
                <a:tc>
                  <a:txBody>
                    <a:bodyPr/>
                    <a:lstStyle/>
                    <a:p>
                      <a:pPr marL="0" algn="l" defTabSz="914400" rtl="0" eaLnBrk="1" latinLnBrk="0" hangingPunct="1">
                        <a:lnSpc>
                          <a:spcPct val="120000"/>
                        </a:lnSpc>
                        <a:spcAft>
                          <a:spcPts val="2400"/>
                        </a:spcAft>
                      </a:pPr>
                      <a:endParaRPr lang="en-US" sz="1600" kern="1200">
                        <a:solidFill>
                          <a:schemeClr val="tx1"/>
                        </a:solidFill>
                        <a:latin typeface="+mn-lt"/>
                        <a:ea typeface="+mn-ea"/>
                        <a:cs typeface="+mn-cs"/>
                      </a:endParaRPr>
                    </a:p>
                  </a:txBody>
                  <a:tcPr marL="288000" marR="288000" marT="360000" marB="288000">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952500" y="885878"/>
            <a:ext cx="8378824" cy="664797"/>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952500" y="1810877"/>
            <a:ext cx="8378825" cy="430887"/>
          </a:xfrm>
        </p:spPr>
        <p:txBody>
          <a:bodyPr/>
          <a:lstStyle>
            <a:lvl1pPr>
              <a:lnSpc>
                <a:spcPct val="100000"/>
              </a:lnSpc>
              <a:buFont typeface="Arial" panose="020B0604020202020204" pitchFamily="34" charset="0"/>
              <a:buNone/>
              <a:defRPr sz="2800">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36" name="object 14">
            <a:extLst>
              <a:ext uri="{FF2B5EF4-FFF2-40B4-BE49-F238E27FC236}">
                <a16:creationId xmlns:a16="http://schemas.microsoft.com/office/drawing/2014/main" id="{90578DB9-BA6E-47D0-A9E9-CCE6534555DB}"/>
              </a:ext>
            </a:extLst>
          </p:cNvPr>
          <p:cNvSpPr/>
          <p:nvPr userDrawn="1"/>
        </p:nvSpPr>
        <p:spPr>
          <a:xfrm>
            <a:off x="952851" y="4508217"/>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54" name="Oval 53">
            <a:extLst>
              <a:ext uri="{FF2B5EF4-FFF2-40B4-BE49-F238E27FC236}">
                <a16:creationId xmlns:a16="http://schemas.microsoft.com/office/drawing/2014/main" id="{9E7A0D4B-AB57-44B0-97E1-0F74C2C20372}"/>
              </a:ext>
            </a:extLst>
          </p:cNvPr>
          <p:cNvSpPr/>
          <p:nvPr/>
        </p:nvSpPr>
        <p:spPr>
          <a:xfrm>
            <a:off x="1258525" y="4406729"/>
            <a:ext cx="222025" cy="222025"/>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80550B66-ACB8-412D-961E-711CE5C8D994}"/>
              </a:ext>
            </a:extLst>
          </p:cNvPr>
          <p:cNvSpPr/>
          <p:nvPr/>
        </p:nvSpPr>
        <p:spPr>
          <a:xfrm>
            <a:off x="4916702" y="4406729"/>
            <a:ext cx="222025" cy="222025"/>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8C9AC41-4B38-40D6-B070-CDF412ECA81A}"/>
              </a:ext>
            </a:extLst>
          </p:cNvPr>
          <p:cNvSpPr/>
          <p:nvPr/>
        </p:nvSpPr>
        <p:spPr>
          <a:xfrm>
            <a:off x="8574879" y="4406729"/>
            <a:ext cx="222025" cy="222025"/>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CD996F1-C360-4368-A00A-CE14EF9239BF}"/>
              </a:ext>
            </a:extLst>
          </p:cNvPr>
          <p:cNvSpPr/>
          <p:nvPr/>
        </p:nvSpPr>
        <p:spPr>
          <a:xfrm>
            <a:off x="12202442" y="4406729"/>
            <a:ext cx="222025" cy="222025"/>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44AA5FF5-FC45-4C9B-833A-3EAAFD5E25BD}"/>
              </a:ext>
            </a:extLst>
          </p:cNvPr>
          <p:cNvSpPr/>
          <p:nvPr/>
        </p:nvSpPr>
        <p:spPr>
          <a:xfrm>
            <a:off x="15870928" y="4406729"/>
            <a:ext cx="222025" cy="222025"/>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951815" y="3750657"/>
            <a:ext cx="3617673" cy="495520"/>
          </a:xfrm>
        </p:spPr>
        <p:txBody>
          <a:bodyPr lIns="288000" rIns="288000" anchor="ctr" anchorCtr="0"/>
          <a:lstStyle>
            <a:lvl1pPr>
              <a:defRPr sz="2800"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4600102" y="3750657"/>
            <a:ext cx="3648287" cy="495520"/>
          </a:xfrm>
        </p:spPr>
        <p:txBody>
          <a:bodyPr lIns="288000" rIns="288000" anchor="ctr" anchorCtr="0"/>
          <a:lstStyle>
            <a:lvl1pPr>
              <a:defRPr sz="2800" b="1" i="0">
                <a:latin typeface="Poppins SemiBold" pitchFamily="2" charset="77"/>
                <a:cs typeface="Poppins SemiBold" pitchFamily="2" charset="77"/>
              </a:defRPr>
            </a:lvl1pPr>
          </a:lstStyle>
          <a:p>
            <a:pPr marL="0" marR="0" lvl="0" indent="0" algn="l" defTabSz="914400" rtl="0" eaLnBrk="1" fontAlgn="auto" latinLnBrk="0" hangingPunct="1">
              <a:lnSpc>
                <a:spcPct val="120000"/>
              </a:lnSpc>
              <a:spcBef>
                <a:spcPts val="1000"/>
              </a:spcBef>
              <a:spcAft>
                <a:spcPts val="1200"/>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8248389" y="3750657"/>
            <a:ext cx="3626592" cy="495520"/>
          </a:xfrm>
        </p:spPr>
        <p:txBody>
          <a:bodyPr lIns="288000" rIns="288000" anchor="ctr" anchorCtr="0"/>
          <a:lstStyle>
            <a:lvl1pPr>
              <a:defRPr sz="2800"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11866062" y="3750657"/>
            <a:ext cx="3626592" cy="495520"/>
          </a:xfrm>
        </p:spPr>
        <p:txBody>
          <a:bodyPr lIns="288000" rIns="288000" anchor="ctr" anchorCtr="0"/>
          <a:lstStyle>
            <a:lvl1pPr>
              <a:defRPr sz="2800"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15524658" y="3750657"/>
            <a:ext cx="3626592" cy="495520"/>
          </a:xfrm>
        </p:spPr>
        <p:txBody>
          <a:bodyPr lIns="288000" rIns="288000" anchor="ctr" anchorCtr="0"/>
          <a:lstStyle>
            <a:lvl1pPr>
              <a:defRPr sz="2800"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951815" y="5006236"/>
            <a:ext cx="3617673" cy="869432"/>
          </a:xfrm>
        </p:spPr>
        <p:txBody>
          <a:bodyPr lIns="288000" rIns="288000" bIns="288000" anchor="t" anchorCtr="0"/>
          <a:lstStyle>
            <a:lvl1pPr>
              <a:defRPr lang="en-GB" sz="1600" kern="1200" dirty="0">
                <a:solidFill>
                  <a:schemeClr val="tx1"/>
                </a:solidFill>
                <a:latin typeface="Poppins" pitchFamily="2" charset="77"/>
                <a:ea typeface="+mn-ea"/>
                <a:cs typeface="Poppins" pitchFamily="2" charset="77"/>
              </a:defRPr>
            </a:lvl1pPr>
          </a:lstStyle>
          <a:p>
            <a:pPr lvl="0">
              <a:lnSpc>
                <a:spcPct val="120000"/>
              </a:lnSpc>
              <a:spcAft>
                <a:spcPts val="2400"/>
              </a:spcAft>
            </a:pPr>
            <a:r>
              <a:rPr lang="en-US" sz="160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4600102" y="5006236"/>
            <a:ext cx="3617673" cy="869432"/>
          </a:xfrm>
        </p:spPr>
        <p:txBody>
          <a:bodyPr lIns="288000" rIns="288000" bIns="288000" anchor="t" anchorCtr="0"/>
          <a:lstStyle>
            <a:lvl1pPr>
              <a:defRPr sz="1600" b="0">
                <a:latin typeface="Poppins" pitchFamily="2" charset="77"/>
                <a:cs typeface="Poppins" pitchFamily="2" charset="77"/>
              </a:defRPr>
            </a:lvl1pPr>
          </a:lstStyle>
          <a:p>
            <a:pPr lvl="0">
              <a:lnSpc>
                <a:spcPct val="120000"/>
              </a:lnSpc>
              <a:spcAft>
                <a:spcPts val="2400"/>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8248389" y="5006236"/>
            <a:ext cx="3617673" cy="869432"/>
          </a:xfrm>
        </p:spPr>
        <p:txBody>
          <a:bodyPr lIns="288000" rIns="288000" bIns="288000" anchor="t" anchorCtr="0"/>
          <a:lstStyle>
            <a:lvl1pPr>
              <a:defRPr sz="1600" b="0">
                <a:latin typeface="Poppins" pitchFamily="2" charset="77"/>
                <a:cs typeface="Poppins" pitchFamily="2" charset="77"/>
              </a:defRPr>
            </a:lvl1pPr>
          </a:lstStyle>
          <a:p>
            <a:pPr lvl="0">
              <a:lnSpc>
                <a:spcPct val="120000"/>
              </a:lnSpc>
              <a:spcAft>
                <a:spcPts val="2400"/>
              </a:spcAft>
            </a:pPr>
            <a:r>
              <a:rPr lang="en-US" sz="160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11866062" y="5006236"/>
            <a:ext cx="3637453" cy="869432"/>
          </a:xfrm>
        </p:spPr>
        <p:txBody>
          <a:bodyPr lIns="288000" rIns="288000" bIns="288000" anchor="t" anchorCtr="0"/>
          <a:lstStyle>
            <a:lvl1pPr>
              <a:defRPr sz="1600" b="0">
                <a:latin typeface="Poppins" pitchFamily="2" charset="77"/>
                <a:cs typeface="Poppins" pitchFamily="2" charset="77"/>
              </a:defRPr>
            </a:lvl1pPr>
          </a:lstStyle>
          <a:p>
            <a:pPr lvl="0">
              <a:lnSpc>
                <a:spcPct val="120000"/>
              </a:lnSpc>
              <a:spcAft>
                <a:spcPts val="2400"/>
              </a:spcAft>
            </a:pPr>
            <a:r>
              <a:rPr lang="en-US" sz="160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15524658" y="5006236"/>
            <a:ext cx="3637453" cy="869432"/>
          </a:xfrm>
        </p:spPr>
        <p:txBody>
          <a:bodyPr lIns="288000" rIns="288000" bIns="288000" anchor="t" anchorCtr="0"/>
          <a:lstStyle>
            <a:lvl1pPr>
              <a:defRPr sz="1600" b="0">
                <a:latin typeface="Poppins" pitchFamily="2" charset="77"/>
                <a:cs typeface="Poppins" pitchFamily="2" charset="77"/>
              </a:defRPr>
            </a:lvl1pPr>
          </a:lstStyle>
          <a:p>
            <a:pPr lvl="0">
              <a:lnSpc>
                <a:spcPct val="120000"/>
              </a:lnSpc>
              <a:spcAft>
                <a:spcPts val="2400"/>
              </a:spcAft>
            </a:pPr>
            <a:r>
              <a:rPr lang="en-US" sz="1600"/>
              <a:t>Click to edit Master text styles</a:t>
            </a:r>
          </a:p>
        </p:txBody>
      </p:sp>
    </p:spTree>
    <p:extLst>
      <p:ext uri="{BB962C8B-B14F-4D97-AF65-F5344CB8AC3E}">
        <p14:creationId xmlns:p14="http://schemas.microsoft.com/office/powerpoint/2010/main" val="13267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907034" y="952500"/>
            <a:ext cx="6565704" cy="747897"/>
          </a:xfrm>
        </p:spPr>
        <p:txBody>
          <a:bodyPr lIns="0" tIns="0" rIns="0" bIns="0" anchor="t" anchorCtr="0"/>
          <a:lstStyle>
            <a:lvl1pPr algn="l">
              <a:defRPr sz="54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907034" y="5159155"/>
            <a:ext cx="6565704" cy="495520"/>
          </a:xfrm>
        </p:spPr>
        <p:txBody>
          <a:bodyPr wrap="square" anchor="b" anchorCtr="0">
            <a:spAutoFit/>
          </a:bodyPr>
          <a:lstStyle>
            <a:lvl1pPr marL="0" indent="0" algn="l">
              <a:buNone/>
              <a:defRPr sz="2800" b="1" i="0">
                <a:solidFill>
                  <a:schemeClr val="tx1"/>
                </a:solidFill>
                <a:latin typeface="Poppins SemiBold" pitchFamily="2" charset="77"/>
                <a:cs typeface="Poppi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906463" y="5890133"/>
            <a:ext cx="6111875" cy="4006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906463" y="7412675"/>
            <a:ext cx="6111875" cy="4006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906463" y="8048820"/>
            <a:ext cx="6111875" cy="4006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0451" y="9492803"/>
            <a:ext cx="1238250" cy="914400"/>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8534401" y="0"/>
            <a:ext cx="11569700" cy="11309350"/>
          </a:xfrm>
          <a:solidFill>
            <a:schemeClr val="bg2">
              <a:lumMod val="75000"/>
            </a:schemeClr>
          </a:solidFill>
        </p:spPr>
        <p:txBody>
          <a:bodyPr bIns="1764000" anchor="ctr">
            <a:noAutofit/>
          </a:bodyPr>
          <a:lstStyle>
            <a:lvl1pPr algn="ctr">
              <a:defRPr sz="3600" b="1">
                <a:solidFill>
                  <a:schemeClr val="bg1"/>
                </a:solidFill>
              </a:defRPr>
            </a:lvl1pPr>
          </a:lstStyle>
          <a:p>
            <a:r>
              <a:rPr lang="en-GB"/>
              <a:t>Click icon to insert image</a:t>
            </a:r>
          </a:p>
        </p:txBody>
      </p:sp>
    </p:spTree>
    <p:extLst>
      <p:ext uri="{BB962C8B-B14F-4D97-AF65-F5344CB8AC3E}">
        <p14:creationId xmlns:p14="http://schemas.microsoft.com/office/powerpoint/2010/main" val="169652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meline / Milestones 6">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161344178"/>
              </p:ext>
            </p:extLst>
          </p:nvPr>
        </p:nvGraphicFramePr>
        <p:xfrm>
          <a:off x="951815" y="4502149"/>
          <a:ext cx="18199434" cy="5472114"/>
        </p:xfrm>
        <a:graphic>
          <a:graphicData uri="http://schemas.openxmlformats.org/drawingml/2006/table">
            <a:tbl>
              <a:tblPr bandCol="1">
                <a:tableStyleId>{2D5ABB26-0587-4C30-8999-92F81FD0307C}</a:tableStyleId>
              </a:tblPr>
              <a:tblGrid>
                <a:gridCol w="3033239">
                  <a:extLst>
                    <a:ext uri="{9D8B030D-6E8A-4147-A177-3AD203B41FA5}">
                      <a16:colId xmlns:a16="http://schemas.microsoft.com/office/drawing/2014/main" val="4151945498"/>
                    </a:ext>
                  </a:extLst>
                </a:gridCol>
                <a:gridCol w="3033239">
                  <a:extLst>
                    <a:ext uri="{9D8B030D-6E8A-4147-A177-3AD203B41FA5}">
                      <a16:colId xmlns:a16="http://schemas.microsoft.com/office/drawing/2014/main" val="1382627474"/>
                    </a:ext>
                  </a:extLst>
                </a:gridCol>
                <a:gridCol w="3033239">
                  <a:extLst>
                    <a:ext uri="{9D8B030D-6E8A-4147-A177-3AD203B41FA5}">
                      <a16:colId xmlns:a16="http://schemas.microsoft.com/office/drawing/2014/main" val="2312284562"/>
                    </a:ext>
                  </a:extLst>
                </a:gridCol>
                <a:gridCol w="3033239">
                  <a:extLst>
                    <a:ext uri="{9D8B030D-6E8A-4147-A177-3AD203B41FA5}">
                      <a16:colId xmlns:a16="http://schemas.microsoft.com/office/drawing/2014/main" val="1977789979"/>
                    </a:ext>
                  </a:extLst>
                </a:gridCol>
                <a:gridCol w="3033239">
                  <a:extLst>
                    <a:ext uri="{9D8B030D-6E8A-4147-A177-3AD203B41FA5}">
                      <a16:colId xmlns:a16="http://schemas.microsoft.com/office/drawing/2014/main" val="289107806"/>
                    </a:ext>
                  </a:extLst>
                </a:gridCol>
                <a:gridCol w="3033239">
                  <a:extLst>
                    <a:ext uri="{9D8B030D-6E8A-4147-A177-3AD203B41FA5}">
                      <a16:colId xmlns:a16="http://schemas.microsoft.com/office/drawing/2014/main" val="380964293"/>
                    </a:ext>
                  </a:extLst>
                </a:gridCol>
              </a:tblGrid>
              <a:tr h="5472114">
                <a:tc>
                  <a:txBody>
                    <a:bodyPr/>
                    <a:lstStyle/>
                    <a:p>
                      <a:pPr marL="0" algn="l" defTabSz="914400" rtl="0" eaLnBrk="1" latinLnBrk="0" hangingPunct="1">
                        <a:lnSpc>
                          <a:spcPct val="120000"/>
                        </a:lnSpc>
                        <a:spcAft>
                          <a:spcPts val="2400"/>
                        </a:spcAft>
                      </a:pPr>
                      <a:endParaRPr lang="en-US" sz="1600" kern="120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a:solidFill>
                          <a:schemeClr val="tx1"/>
                        </a:solidFill>
                        <a:latin typeface="+mn-lt"/>
                        <a:ea typeface="+mn-ea"/>
                        <a:cs typeface="+mn-cs"/>
                      </a:endParaRPr>
                    </a:p>
                  </a:txBody>
                  <a:tcPr marL="288000" marR="288000" marT="360000" marB="288000">
                    <a:solidFill>
                      <a:schemeClr val="bg2"/>
                    </a:solidFill>
                  </a:tcPr>
                </a:tc>
                <a:tc>
                  <a:txBody>
                    <a:bodyPr/>
                    <a:lstStyle/>
                    <a:p>
                      <a:pPr marL="0" algn="l" defTabSz="914400" rtl="0" eaLnBrk="1" latinLnBrk="0" hangingPunct="1">
                        <a:lnSpc>
                          <a:spcPct val="120000"/>
                        </a:lnSpc>
                        <a:spcAft>
                          <a:spcPts val="2400"/>
                        </a:spcAft>
                      </a:pPr>
                      <a:endParaRPr lang="en-US" sz="1600" kern="120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a:solidFill>
                          <a:schemeClr val="tx1"/>
                        </a:solidFill>
                        <a:latin typeface="+mn-lt"/>
                        <a:ea typeface="+mn-ea"/>
                        <a:cs typeface="+mn-cs"/>
                      </a:endParaRPr>
                    </a:p>
                  </a:txBody>
                  <a:tcPr marL="288000" marR="288000" marT="360000" marB="288000">
                    <a:solidFill>
                      <a:schemeClr val="bg2"/>
                    </a:solidFill>
                  </a:tcPr>
                </a:tc>
                <a:tc>
                  <a:txBody>
                    <a:bodyPr/>
                    <a:lstStyle/>
                    <a:p>
                      <a:pPr marL="0" algn="l" defTabSz="914400" rtl="0" eaLnBrk="1" latinLnBrk="0" hangingPunct="1">
                        <a:lnSpc>
                          <a:spcPct val="120000"/>
                        </a:lnSpc>
                        <a:spcAft>
                          <a:spcPts val="2400"/>
                        </a:spcAft>
                      </a:pPr>
                      <a:endParaRPr lang="en-US" sz="1600" kern="120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a:solidFill>
                          <a:schemeClr val="tx1"/>
                        </a:solidFill>
                        <a:latin typeface="+mn-lt"/>
                        <a:ea typeface="+mn-ea"/>
                        <a:cs typeface="+mn-cs"/>
                      </a:endParaRPr>
                    </a:p>
                  </a:txBody>
                  <a:tcPr marL="288000" marR="288000" marT="360000" marB="288000">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952500" y="885878"/>
            <a:ext cx="8378824" cy="664797"/>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952500" y="1810877"/>
            <a:ext cx="8378825" cy="430887"/>
          </a:xfrm>
        </p:spPr>
        <p:txBody>
          <a:bodyPr/>
          <a:lstStyle>
            <a:lvl1pPr>
              <a:lnSpc>
                <a:spcPct val="100000"/>
              </a:lnSpc>
              <a:buFont typeface="Arial" panose="020B0604020202020204" pitchFamily="34" charset="0"/>
              <a:buNone/>
              <a:defRPr sz="2800">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36" name="object 14">
            <a:extLst>
              <a:ext uri="{FF2B5EF4-FFF2-40B4-BE49-F238E27FC236}">
                <a16:creationId xmlns:a16="http://schemas.microsoft.com/office/drawing/2014/main" id="{90578DB9-BA6E-47D0-A9E9-CCE6534555DB}"/>
              </a:ext>
            </a:extLst>
          </p:cNvPr>
          <p:cNvSpPr/>
          <p:nvPr userDrawn="1"/>
        </p:nvSpPr>
        <p:spPr>
          <a:xfrm>
            <a:off x="952851" y="4508217"/>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54" name="Oval 53">
            <a:extLst>
              <a:ext uri="{FF2B5EF4-FFF2-40B4-BE49-F238E27FC236}">
                <a16:creationId xmlns:a16="http://schemas.microsoft.com/office/drawing/2014/main" id="{9E7A0D4B-AB57-44B0-97E1-0F74C2C20372}"/>
              </a:ext>
            </a:extLst>
          </p:cNvPr>
          <p:cNvSpPr/>
          <p:nvPr/>
        </p:nvSpPr>
        <p:spPr>
          <a:xfrm>
            <a:off x="1258525" y="4406729"/>
            <a:ext cx="222025" cy="222025"/>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80550B66-ACB8-412D-961E-711CE5C8D994}"/>
              </a:ext>
            </a:extLst>
          </p:cNvPr>
          <p:cNvSpPr/>
          <p:nvPr/>
        </p:nvSpPr>
        <p:spPr>
          <a:xfrm>
            <a:off x="4305846" y="4406729"/>
            <a:ext cx="222025" cy="222025"/>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8C9AC41-4B38-40D6-B070-CDF412ECA81A}"/>
              </a:ext>
            </a:extLst>
          </p:cNvPr>
          <p:cNvSpPr/>
          <p:nvPr/>
        </p:nvSpPr>
        <p:spPr>
          <a:xfrm>
            <a:off x="7354205" y="4406729"/>
            <a:ext cx="222025" cy="222025"/>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CD996F1-C360-4368-A00A-CE14EF9239BF}"/>
              </a:ext>
            </a:extLst>
          </p:cNvPr>
          <p:cNvSpPr/>
          <p:nvPr/>
        </p:nvSpPr>
        <p:spPr>
          <a:xfrm>
            <a:off x="10388430" y="4406729"/>
            <a:ext cx="222025" cy="222025"/>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44AA5FF5-FC45-4C9B-833A-3EAAFD5E25BD}"/>
              </a:ext>
            </a:extLst>
          </p:cNvPr>
          <p:cNvSpPr/>
          <p:nvPr/>
        </p:nvSpPr>
        <p:spPr>
          <a:xfrm>
            <a:off x="13422656" y="4406729"/>
            <a:ext cx="222025" cy="222025"/>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EED920D-5A0E-4D1A-B8B2-01481F89A849}"/>
              </a:ext>
            </a:extLst>
          </p:cNvPr>
          <p:cNvSpPr/>
          <p:nvPr/>
        </p:nvSpPr>
        <p:spPr>
          <a:xfrm>
            <a:off x="16469977" y="4406729"/>
            <a:ext cx="222025" cy="222025"/>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951815" y="3750657"/>
            <a:ext cx="2619549" cy="495520"/>
          </a:xfrm>
        </p:spPr>
        <p:txBody>
          <a:bodyPr lIns="288000" rIns="288000" anchor="ctr" anchorCtr="0"/>
          <a:lstStyle>
            <a:lvl1pPr>
              <a:defRPr sz="2800"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3989246" y="3750657"/>
            <a:ext cx="2619549" cy="495520"/>
          </a:xfrm>
        </p:spPr>
        <p:txBody>
          <a:bodyPr lIns="288000" rIns="288000" anchor="ctr" anchorCtr="0"/>
          <a:lstStyle>
            <a:lvl1pPr>
              <a:defRPr sz="2800" b="1" i="0">
                <a:latin typeface="Poppins SemiBold" pitchFamily="2" charset="77"/>
                <a:cs typeface="Poppins SemiBold" pitchFamily="2" charset="77"/>
              </a:defRPr>
            </a:lvl1pPr>
          </a:lstStyle>
          <a:p>
            <a:pPr marL="0" marR="0" lvl="0" indent="0" algn="l" defTabSz="914400" rtl="0" eaLnBrk="1" fontAlgn="auto" latinLnBrk="0" hangingPunct="1">
              <a:lnSpc>
                <a:spcPct val="120000"/>
              </a:lnSpc>
              <a:spcBef>
                <a:spcPts val="1000"/>
              </a:spcBef>
              <a:spcAft>
                <a:spcPts val="1200"/>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7027715" y="3750657"/>
            <a:ext cx="2619549" cy="495520"/>
          </a:xfrm>
        </p:spPr>
        <p:txBody>
          <a:bodyPr lIns="288000" rIns="288000" anchor="ctr" anchorCtr="0"/>
          <a:lstStyle>
            <a:lvl1pPr>
              <a:defRPr sz="2800"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10052050" y="3750657"/>
            <a:ext cx="2619549" cy="495520"/>
          </a:xfrm>
        </p:spPr>
        <p:txBody>
          <a:bodyPr lIns="288000" rIns="288000" anchor="ctr" anchorCtr="0"/>
          <a:lstStyle>
            <a:lvl1pPr>
              <a:defRPr sz="2800"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13076386" y="3750657"/>
            <a:ext cx="2619549" cy="495520"/>
          </a:xfrm>
        </p:spPr>
        <p:txBody>
          <a:bodyPr lIns="288000" rIns="288000" anchor="ctr" anchorCtr="0"/>
          <a:lstStyle>
            <a:lvl1pPr>
              <a:defRPr sz="2800"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16113817" y="3750657"/>
            <a:ext cx="2619549" cy="495520"/>
          </a:xfrm>
        </p:spPr>
        <p:txBody>
          <a:bodyPr lIns="288000" rIns="288000" anchor="ctr" anchorCtr="0"/>
          <a:lstStyle>
            <a:lvl1pPr>
              <a:defRPr sz="2800"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951815" y="5006236"/>
            <a:ext cx="2619549" cy="869432"/>
          </a:xfrm>
        </p:spPr>
        <p:txBody>
          <a:bodyPr lIns="288000" rIns="288000" bIns="288000" anchor="t" anchorCtr="0"/>
          <a:lstStyle>
            <a:lvl1pPr>
              <a:defRPr lang="en-GB" sz="1600" kern="1200" dirty="0">
                <a:solidFill>
                  <a:schemeClr val="tx1"/>
                </a:solidFill>
                <a:latin typeface="Poppins" pitchFamily="2" charset="77"/>
                <a:ea typeface="+mn-ea"/>
                <a:cs typeface="Poppins" pitchFamily="2" charset="77"/>
              </a:defRPr>
            </a:lvl1pPr>
          </a:lstStyle>
          <a:p>
            <a:pPr lvl="0">
              <a:lnSpc>
                <a:spcPct val="120000"/>
              </a:lnSpc>
              <a:spcAft>
                <a:spcPts val="2400"/>
              </a:spcAft>
            </a:pPr>
            <a:r>
              <a:rPr lang="en-US" sz="160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3989246" y="5006236"/>
            <a:ext cx="2619549" cy="869432"/>
          </a:xfrm>
        </p:spPr>
        <p:txBody>
          <a:bodyPr lIns="288000" rIns="288000" bIns="288000" anchor="t" anchorCtr="0"/>
          <a:lstStyle>
            <a:lvl1pPr>
              <a:defRPr sz="1600" b="0">
                <a:latin typeface="Poppins" pitchFamily="2" charset="77"/>
                <a:cs typeface="Poppins" pitchFamily="2" charset="77"/>
              </a:defRPr>
            </a:lvl1pPr>
          </a:lstStyle>
          <a:p>
            <a:pPr lvl="0">
              <a:lnSpc>
                <a:spcPct val="120000"/>
              </a:lnSpc>
              <a:spcAft>
                <a:spcPts val="2400"/>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7027715" y="5006236"/>
            <a:ext cx="2619549" cy="869432"/>
          </a:xfrm>
        </p:spPr>
        <p:txBody>
          <a:bodyPr lIns="288000" rIns="288000" bIns="288000" anchor="t" anchorCtr="0"/>
          <a:lstStyle>
            <a:lvl1pPr>
              <a:defRPr sz="1600" b="0">
                <a:latin typeface="Poppins" pitchFamily="2" charset="77"/>
                <a:cs typeface="Poppins" pitchFamily="2" charset="77"/>
              </a:defRPr>
            </a:lvl1pPr>
          </a:lstStyle>
          <a:p>
            <a:pPr lvl="0">
              <a:lnSpc>
                <a:spcPct val="120000"/>
              </a:lnSpc>
              <a:spcAft>
                <a:spcPts val="2400"/>
              </a:spcAft>
            </a:pPr>
            <a:r>
              <a:rPr lang="en-US" sz="160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10052050" y="5006236"/>
            <a:ext cx="2619549" cy="869432"/>
          </a:xfrm>
        </p:spPr>
        <p:txBody>
          <a:bodyPr lIns="288000" rIns="288000" bIns="288000" anchor="t" anchorCtr="0"/>
          <a:lstStyle>
            <a:lvl1pPr>
              <a:defRPr sz="1600" b="0">
                <a:latin typeface="Poppins" pitchFamily="2" charset="77"/>
                <a:cs typeface="Poppins" pitchFamily="2" charset="77"/>
              </a:defRPr>
            </a:lvl1pPr>
          </a:lstStyle>
          <a:p>
            <a:pPr lvl="0">
              <a:lnSpc>
                <a:spcPct val="120000"/>
              </a:lnSpc>
              <a:spcAft>
                <a:spcPts val="2400"/>
              </a:spcAft>
            </a:pPr>
            <a:r>
              <a:rPr lang="en-US" sz="160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13076386" y="5006236"/>
            <a:ext cx="2619549" cy="869432"/>
          </a:xfrm>
        </p:spPr>
        <p:txBody>
          <a:bodyPr lIns="288000" rIns="288000" bIns="288000" anchor="t" anchorCtr="0"/>
          <a:lstStyle>
            <a:lvl1pPr>
              <a:defRPr sz="1600" b="0">
                <a:latin typeface="Poppins" pitchFamily="2" charset="77"/>
                <a:cs typeface="Poppins" pitchFamily="2" charset="77"/>
              </a:defRPr>
            </a:lvl1pPr>
          </a:lstStyle>
          <a:p>
            <a:pPr lvl="0">
              <a:lnSpc>
                <a:spcPct val="120000"/>
              </a:lnSpc>
              <a:spcAft>
                <a:spcPts val="2400"/>
              </a:spcAft>
            </a:pPr>
            <a:r>
              <a:rPr lang="en-US" sz="160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16113817" y="5007130"/>
            <a:ext cx="2619549" cy="869432"/>
          </a:xfrm>
        </p:spPr>
        <p:txBody>
          <a:bodyPr lIns="288000" rIns="288000" bIns="288000" anchor="t" anchorCtr="0"/>
          <a:lstStyle>
            <a:lvl1pPr>
              <a:defRPr sz="1600" b="0">
                <a:latin typeface="Poppins" pitchFamily="2" charset="77"/>
                <a:cs typeface="Poppins" pitchFamily="2" charset="77"/>
              </a:defRPr>
            </a:lvl1pPr>
          </a:lstStyle>
          <a:p>
            <a:pPr lvl="0" algn="l">
              <a:lnSpc>
                <a:spcPct val="120000"/>
              </a:lnSpc>
              <a:spcAft>
                <a:spcPts val="2400"/>
              </a:spcAft>
            </a:pPr>
            <a:r>
              <a:rPr lang="en-US" sz="1600"/>
              <a:t>Click to edit Master text styles</a:t>
            </a:r>
          </a:p>
        </p:txBody>
      </p:sp>
    </p:spTree>
    <p:extLst>
      <p:ext uri="{BB962C8B-B14F-4D97-AF65-F5344CB8AC3E}">
        <p14:creationId xmlns:p14="http://schemas.microsoft.com/office/powerpoint/2010/main" val="380201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meline / Milestones 7">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186811145"/>
              </p:ext>
            </p:extLst>
          </p:nvPr>
        </p:nvGraphicFramePr>
        <p:xfrm>
          <a:off x="951815" y="4502149"/>
          <a:ext cx="18199097" cy="5472114"/>
        </p:xfrm>
        <a:graphic>
          <a:graphicData uri="http://schemas.openxmlformats.org/drawingml/2006/table">
            <a:tbl>
              <a:tblPr bandCol="1">
                <a:tableStyleId>{2D5ABB26-0587-4C30-8999-92F81FD0307C}</a:tableStyleId>
              </a:tblPr>
              <a:tblGrid>
                <a:gridCol w="2599871">
                  <a:extLst>
                    <a:ext uri="{9D8B030D-6E8A-4147-A177-3AD203B41FA5}">
                      <a16:colId xmlns:a16="http://schemas.microsoft.com/office/drawing/2014/main" val="4151945498"/>
                    </a:ext>
                  </a:extLst>
                </a:gridCol>
                <a:gridCol w="2599871">
                  <a:extLst>
                    <a:ext uri="{9D8B030D-6E8A-4147-A177-3AD203B41FA5}">
                      <a16:colId xmlns:a16="http://schemas.microsoft.com/office/drawing/2014/main" val="1382627474"/>
                    </a:ext>
                  </a:extLst>
                </a:gridCol>
                <a:gridCol w="2599871">
                  <a:extLst>
                    <a:ext uri="{9D8B030D-6E8A-4147-A177-3AD203B41FA5}">
                      <a16:colId xmlns:a16="http://schemas.microsoft.com/office/drawing/2014/main" val="2312284562"/>
                    </a:ext>
                  </a:extLst>
                </a:gridCol>
                <a:gridCol w="2599871">
                  <a:extLst>
                    <a:ext uri="{9D8B030D-6E8A-4147-A177-3AD203B41FA5}">
                      <a16:colId xmlns:a16="http://schemas.microsoft.com/office/drawing/2014/main" val="1977789979"/>
                    </a:ext>
                  </a:extLst>
                </a:gridCol>
                <a:gridCol w="2599871">
                  <a:extLst>
                    <a:ext uri="{9D8B030D-6E8A-4147-A177-3AD203B41FA5}">
                      <a16:colId xmlns:a16="http://schemas.microsoft.com/office/drawing/2014/main" val="289107806"/>
                    </a:ext>
                  </a:extLst>
                </a:gridCol>
                <a:gridCol w="2599871">
                  <a:extLst>
                    <a:ext uri="{9D8B030D-6E8A-4147-A177-3AD203B41FA5}">
                      <a16:colId xmlns:a16="http://schemas.microsoft.com/office/drawing/2014/main" val="380964293"/>
                    </a:ext>
                  </a:extLst>
                </a:gridCol>
                <a:gridCol w="2599871">
                  <a:extLst>
                    <a:ext uri="{9D8B030D-6E8A-4147-A177-3AD203B41FA5}">
                      <a16:colId xmlns:a16="http://schemas.microsoft.com/office/drawing/2014/main" val="2998086781"/>
                    </a:ext>
                  </a:extLst>
                </a:gridCol>
              </a:tblGrid>
              <a:tr h="5472114">
                <a:tc>
                  <a:txBody>
                    <a:bodyPr/>
                    <a:lstStyle/>
                    <a:p>
                      <a:pPr marL="0" algn="l" defTabSz="914400" rtl="0" eaLnBrk="1" latinLnBrk="0" hangingPunct="1">
                        <a:lnSpc>
                          <a:spcPct val="120000"/>
                        </a:lnSpc>
                        <a:spcAft>
                          <a:spcPts val="2400"/>
                        </a:spcAft>
                      </a:pPr>
                      <a:endParaRPr lang="en-US" sz="1600" kern="120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a:solidFill>
                          <a:schemeClr val="tx1"/>
                        </a:solidFill>
                        <a:latin typeface="+mn-lt"/>
                        <a:ea typeface="+mn-ea"/>
                        <a:cs typeface="+mn-cs"/>
                      </a:endParaRPr>
                    </a:p>
                  </a:txBody>
                  <a:tcPr marL="288000" marR="288000" marT="360000" marB="288000">
                    <a:solidFill>
                      <a:schemeClr val="bg2"/>
                    </a:solidFill>
                  </a:tcPr>
                </a:tc>
                <a:tc>
                  <a:txBody>
                    <a:bodyPr/>
                    <a:lstStyle/>
                    <a:p>
                      <a:pPr marL="0" algn="l" defTabSz="914400" rtl="0" eaLnBrk="1" latinLnBrk="0" hangingPunct="1">
                        <a:lnSpc>
                          <a:spcPct val="120000"/>
                        </a:lnSpc>
                        <a:spcAft>
                          <a:spcPts val="2400"/>
                        </a:spcAft>
                      </a:pPr>
                      <a:endParaRPr lang="en-US" sz="1600" kern="120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a:solidFill>
                          <a:schemeClr val="tx1"/>
                        </a:solidFill>
                        <a:latin typeface="+mn-lt"/>
                        <a:ea typeface="+mn-ea"/>
                        <a:cs typeface="+mn-cs"/>
                      </a:endParaRPr>
                    </a:p>
                  </a:txBody>
                  <a:tcPr marL="288000" marR="288000" marT="360000" marB="288000">
                    <a:solidFill>
                      <a:schemeClr val="bg2"/>
                    </a:solidFill>
                  </a:tcPr>
                </a:tc>
                <a:tc>
                  <a:txBody>
                    <a:bodyPr/>
                    <a:lstStyle/>
                    <a:p>
                      <a:pPr marL="0" algn="l" defTabSz="914400" rtl="0" eaLnBrk="1" latinLnBrk="0" hangingPunct="1">
                        <a:lnSpc>
                          <a:spcPct val="120000"/>
                        </a:lnSpc>
                        <a:spcAft>
                          <a:spcPts val="2400"/>
                        </a:spcAft>
                      </a:pPr>
                      <a:endParaRPr lang="en-US" sz="1600" kern="120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a:solidFill>
                          <a:schemeClr val="tx1"/>
                        </a:solidFill>
                        <a:latin typeface="+mn-lt"/>
                        <a:ea typeface="+mn-ea"/>
                        <a:cs typeface="+mn-cs"/>
                      </a:endParaRPr>
                    </a:p>
                  </a:txBody>
                  <a:tcPr marL="288000" marR="288000" marT="360000" marB="288000">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1600" kern="1200">
                        <a:solidFill>
                          <a:schemeClr val="tx1"/>
                        </a:solidFill>
                        <a:latin typeface="+mn-lt"/>
                        <a:ea typeface="+mn-ea"/>
                        <a:cs typeface="+mn-cs"/>
                      </a:endParaRPr>
                    </a:p>
                  </a:txBody>
                  <a:tcPr marL="288000" marR="288000" marT="360000" marB="288000">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952500" y="885878"/>
            <a:ext cx="8378824" cy="664797"/>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952500" y="1810877"/>
            <a:ext cx="8378825" cy="430887"/>
          </a:xfrm>
        </p:spPr>
        <p:txBody>
          <a:bodyPr/>
          <a:lstStyle>
            <a:lvl1pPr>
              <a:lnSpc>
                <a:spcPct val="100000"/>
              </a:lnSpc>
              <a:buFont typeface="Arial" panose="020B0604020202020204" pitchFamily="34" charset="0"/>
              <a:buNone/>
              <a:defRPr sz="2800">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36" name="object 14">
            <a:extLst>
              <a:ext uri="{FF2B5EF4-FFF2-40B4-BE49-F238E27FC236}">
                <a16:creationId xmlns:a16="http://schemas.microsoft.com/office/drawing/2014/main" id="{90578DB9-BA6E-47D0-A9E9-CCE6534555DB}"/>
              </a:ext>
            </a:extLst>
          </p:cNvPr>
          <p:cNvSpPr/>
          <p:nvPr userDrawn="1"/>
        </p:nvSpPr>
        <p:spPr>
          <a:xfrm>
            <a:off x="952851" y="4508217"/>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54" name="Oval 53">
            <a:extLst>
              <a:ext uri="{FF2B5EF4-FFF2-40B4-BE49-F238E27FC236}">
                <a16:creationId xmlns:a16="http://schemas.microsoft.com/office/drawing/2014/main" id="{9E7A0D4B-AB57-44B0-97E1-0F74C2C20372}"/>
              </a:ext>
            </a:extLst>
          </p:cNvPr>
          <p:cNvSpPr/>
          <p:nvPr/>
        </p:nvSpPr>
        <p:spPr>
          <a:xfrm>
            <a:off x="1258525" y="4406729"/>
            <a:ext cx="222025" cy="222025"/>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80550B66-ACB8-412D-961E-711CE5C8D994}"/>
              </a:ext>
            </a:extLst>
          </p:cNvPr>
          <p:cNvSpPr/>
          <p:nvPr/>
        </p:nvSpPr>
        <p:spPr>
          <a:xfrm>
            <a:off x="3865006" y="4406729"/>
            <a:ext cx="222025" cy="222025"/>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8C9AC41-4B38-40D6-B070-CDF412ECA81A}"/>
              </a:ext>
            </a:extLst>
          </p:cNvPr>
          <p:cNvSpPr/>
          <p:nvPr/>
        </p:nvSpPr>
        <p:spPr>
          <a:xfrm>
            <a:off x="6471487" y="4406729"/>
            <a:ext cx="222025" cy="222025"/>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CD996F1-C360-4368-A00A-CE14EF9239BF}"/>
              </a:ext>
            </a:extLst>
          </p:cNvPr>
          <p:cNvSpPr/>
          <p:nvPr/>
        </p:nvSpPr>
        <p:spPr>
          <a:xfrm>
            <a:off x="9077968" y="4406729"/>
            <a:ext cx="222025" cy="222025"/>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44AA5FF5-FC45-4C9B-833A-3EAAFD5E25BD}"/>
              </a:ext>
            </a:extLst>
          </p:cNvPr>
          <p:cNvSpPr/>
          <p:nvPr/>
        </p:nvSpPr>
        <p:spPr>
          <a:xfrm>
            <a:off x="11684449" y="4406729"/>
            <a:ext cx="222025" cy="222025"/>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EED920D-5A0E-4D1A-B8B2-01481F89A849}"/>
              </a:ext>
            </a:extLst>
          </p:cNvPr>
          <p:cNvSpPr/>
          <p:nvPr/>
        </p:nvSpPr>
        <p:spPr>
          <a:xfrm>
            <a:off x="14290930" y="4406729"/>
            <a:ext cx="222025" cy="222025"/>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33F6E636-79A6-4B30-8BC0-632CE4B6ECAC}"/>
              </a:ext>
            </a:extLst>
          </p:cNvPr>
          <p:cNvSpPr/>
          <p:nvPr/>
        </p:nvSpPr>
        <p:spPr>
          <a:xfrm>
            <a:off x="16897413" y="4406729"/>
            <a:ext cx="222025" cy="222025"/>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951815" y="3750657"/>
            <a:ext cx="2619549" cy="495520"/>
          </a:xfrm>
        </p:spPr>
        <p:txBody>
          <a:bodyPr lIns="288000" rIns="288000" anchor="ctr" anchorCtr="0"/>
          <a:lstStyle>
            <a:lvl1pPr>
              <a:defRPr sz="2800"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3548406" y="3750657"/>
            <a:ext cx="2619549" cy="495520"/>
          </a:xfrm>
        </p:spPr>
        <p:txBody>
          <a:bodyPr lIns="288000" rIns="288000" anchor="ctr" anchorCtr="0"/>
          <a:lstStyle>
            <a:lvl1pPr>
              <a:defRPr sz="2800" b="1" i="0">
                <a:latin typeface="Poppins SemiBold" pitchFamily="2" charset="77"/>
                <a:cs typeface="Poppins SemiBold" pitchFamily="2" charset="77"/>
              </a:defRPr>
            </a:lvl1pPr>
          </a:lstStyle>
          <a:p>
            <a:pPr marL="0" marR="0" lvl="0" indent="0" algn="l" defTabSz="914400" rtl="0" eaLnBrk="1" fontAlgn="auto" latinLnBrk="0" hangingPunct="1">
              <a:lnSpc>
                <a:spcPct val="120000"/>
              </a:lnSpc>
              <a:spcBef>
                <a:spcPts val="1000"/>
              </a:spcBef>
              <a:spcAft>
                <a:spcPts val="1200"/>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6144997" y="3750657"/>
            <a:ext cx="2619549" cy="495520"/>
          </a:xfrm>
        </p:spPr>
        <p:txBody>
          <a:bodyPr lIns="288000" rIns="288000" anchor="ctr" anchorCtr="0"/>
          <a:lstStyle>
            <a:lvl1pPr>
              <a:defRPr sz="2800"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8741588" y="3750657"/>
            <a:ext cx="2619549" cy="495520"/>
          </a:xfrm>
        </p:spPr>
        <p:txBody>
          <a:bodyPr lIns="288000" rIns="288000" anchor="ctr" anchorCtr="0"/>
          <a:lstStyle>
            <a:lvl1pPr>
              <a:defRPr sz="2800"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11338179" y="3750657"/>
            <a:ext cx="2619549" cy="495520"/>
          </a:xfrm>
        </p:spPr>
        <p:txBody>
          <a:bodyPr lIns="288000" rIns="288000" anchor="ctr" anchorCtr="0"/>
          <a:lstStyle>
            <a:lvl1pPr>
              <a:defRPr sz="2800"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13934770" y="3750657"/>
            <a:ext cx="2619549" cy="495520"/>
          </a:xfrm>
        </p:spPr>
        <p:txBody>
          <a:bodyPr lIns="288000" rIns="288000" anchor="ctr" anchorCtr="0"/>
          <a:lstStyle>
            <a:lvl1pPr>
              <a:defRPr sz="2800"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16531363" y="3750657"/>
            <a:ext cx="2619549" cy="495520"/>
          </a:xfrm>
        </p:spPr>
        <p:txBody>
          <a:bodyPr lIns="288000" rIns="288000" anchor="ctr" anchorCtr="0"/>
          <a:lstStyle>
            <a:lvl1pPr>
              <a:defRPr sz="2800"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951815" y="5006236"/>
            <a:ext cx="2619549" cy="869432"/>
          </a:xfrm>
        </p:spPr>
        <p:txBody>
          <a:bodyPr lIns="288000" rIns="288000" bIns="288000" anchor="t" anchorCtr="0"/>
          <a:lstStyle>
            <a:lvl1pPr>
              <a:defRPr lang="en-GB" sz="1600" kern="1200" dirty="0">
                <a:solidFill>
                  <a:schemeClr val="tx1"/>
                </a:solidFill>
                <a:latin typeface="Poppins" pitchFamily="2" charset="77"/>
                <a:ea typeface="+mn-ea"/>
                <a:cs typeface="Poppins" pitchFamily="2" charset="77"/>
              </a:defRPr>
            </a:lvl1pPr>
          </a:lstStyle>
          <a:p>
            <a:pPr lvl="0">
              <a:lnSpc>
                <a:spcPct val="120000"/>
              </a:lnSpc>
              <a:spcAft>
                <a:spcPts val="2400"/>
              </a:spcAft>
            </a:pPr>
            <a:r>
              <a:rPr lang="en-US" sz="160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3548406" y="5006236"/>
            <a:ext cx="2619549" cy="869432"/>
          </a:xfrm>
        </p:spPr>
        <p:txBody>
          <a:bodyPr lIns="288000" rIns="288000" bIns="288000" anchor="t" anchorCtr="0"/>
          <a:lstStyle>
            <a:lvl1pPr>
              <a:defRPr sz="1600" b="0">
                <a:latin typeface="Poppins" pitchFamily="2" charset="77"/>
                <a:cs typeface="Poppins" pitchFamily="2" charset="77"/>
              </a:defRPr>
            </a:lvl1pPr>
          </a:lstStyle>
          <a:p>
            <a:pPr lvl="0">
              <a:lnSpc>
                <a:spcPct val="120000"/>
              </a:lnSpc>
              <a:spcAft>
                <a:spcPts val="2400"/>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6144997" y="5006236"/>
            <a:ext cx="2619549" cy="869432"/>
          </a:xfrm>
        </p:spPr>
        <p:txBody>
          <a:bodyPr lIns="288000" rIns="288000" bIns="288000" anchor="t" anchorCtr="0"/>
          <a:lstStyle>
            <a:lvl1pPr>
              <a:defRPr sz="1600" b="0">
                <a:latin typeface="Poppins" pitchFamily="2" charset="77"/>
                <a:cs typeface="Poppins" pitchFamily="2" charset="77"/>
              </a:defRPr>
            </a:lvl1pPr>
          </a:lstStyle>
          <a:p>
            <a:pPr lvl="0">
              <a:lnSpc>
                <a:spcPct val="120000"/>
              </a:lnSpc>
              <a:spcAft>
                <a:spcPts val="2400"/>
              </a:spcAft>
            </a:pPr>
            <a:r>
              <a:rPr lang="en-US" sz="160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8741588" y="5006236"/>
            <a:ext cx="2619549" cy="869432"/>
          </a:xfrm>
        </p:spPr>
        <p:txBody>
          <a:bodyPr lIns="288000" rIns="288000" bIns="288000" anchor="t" anchorCtr="0"/>
          <a:lstStyle>
            <a:lvl1pPr>
              <a:defRPr sz="1600" b="0">
                <a:latin typeface="Poppins" pitchFamily="2" charset="77"/>
                <a:cs typeface="Poppins" pitchFamily="2" charset="77"/>
              </a:defRPr>
            </a:lvl1pPr>
          </a:lstStyle>
          <a:p>
            <a:pPr lvl="0">
              <a:lnSpc>
                <a:spcPct val="120000"/>
              </a:lnSpc>
              <a:spcAft>
                <a:spcPts val="2400"/>
              </a:spcAft>
            </a:pPr>
            <a:r>
              <a:rPr lang="en-US" sz="160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11338179" y="5006236"/>
            <a:ext cx="2619549" cy="869432"/>
          </a:xfrm>
        </p:spPr>
        <p:txBody>
          <a:bodyPr lIns="288000" rIns="288000" bIns="288000" anchor="t" anchorCtr="0"/>
          <a:lstStyle>
            <a:lvl1pPr>
              <a:defRPr sz="1600" b="0">
                <a:latin typeface="Poppins" pitchFamily="2" charset="77"/>
                <a:cs typeface="Poppins" pitchFamily="2" charset="77"/>
              </a:defRPr>
            </a:lvl1pPr>
          </a:lstStyle>
          <a:p>
            <a:pPr lvl="0">
              <a:lnSpc>
                <a:spcPct val="120000"/>
              </a:lnSpc>
              <a:spcAft>
                <a:spcPts val="2400"/>
              </a:spcAft>
            </a:pPr>
            <a:r>
              <a:rPr lang="en-US" sz="160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13934770" y="5006236"/>
            <a:ext cx="2619549" cy="869432"/>
          </a:xfrm>
        </p:spPr>
        <p:txBody>
          <a:bodyPr lIns="288000" rIns="288000" bIns="288000" anchor="t" anchorCtr="0"/>
          <a:lstStyle>
            <a:lvl1pPr>
              <a:defRPr sz="1600" b="0">
                <a:latin typeface="Poppins" pitchFamily="2" charset="77"/>
                <a:cs typeface="Poppins" pitchFamily="2" charset="77"/>
              </a:defRPr>
            </a:lvl1pPr>
          </a:lstStyle>
          <a:p>
            <a:pPr lvl="0" algn="l">
              <a:lnSpc>
                <a:spcPct val="120000"/>
              </a:lnSpc>
              <a:spcAft>
                <a:spcPts val="2400"/>
              </a:spcAft>
            </a:pPr>
            <a:r>
              <a:rPr lang="en-US" sz="1600"/>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16531363" y="5006236"/>
            <a:ext cx="2619549" cy="869432"/>
          </a:xfrm>
        </p:spPr>
        <p:txBody>
          <a:bodyPr lIns="288000" rIns="288000" bIns="288000" anchor="t" anchorCtr="0"/>
          <a:lstStyle>
            <a:lvl1pPr>
              <a:defRPr sz="1600" b="0">
                <a:latin typeface="Poppins" pitchFamily="2" charset="77"/>
                <a:cs typeface="Poppins" pitchFamily="2" charset="77"/>
              </a:defRPr>
            </a:lvl1pPr>
          </a:lstStyle>
          <a:p>
            <a:pPr marL="0" marR="0" lvl="0" indent="0" algn="l" defTabSz="914400" rtl="0" eaLnBrk="1" fontAlgn="auto" latinLnBrk="0" hangingPunct="1">
              <a:lnSpc>
                <a:spcPct val="120000"/>
              </a:lnSpc>
              <a:spcBef>
                <a:spcPts val="0"/>
              </a:spcBef>
              <a:spcAft>
                <a:spcPts val="2400"/>
              </a:spcAft>
              <a:buClrTx/>
              <a:buSzTx/>
              <a:buFontTx/>
              <a:buNone/>
              <a:tabLst/>
              <a:defRPr/>
            </a:pPr>
            <a:r>
              <a:rPr lang="en-US" sz="1600" b="0" i="0">
                <a:solidFill>
                  <a:schemeClr val="tx1"/>
                </a:solidFill>
              </a:rPr>
              <a:t>Click to edit Master text styles</a:t>
            </a:r>
          </a:p>
        </p:txBody>
      </p:sp>
    </p:spTree>
    <p:extLst>
      <p:ext uri="{BB962C8B-B14F-4D97-AF65-F5344CB8AC3E}">
        <p14:creationId xmlns:p14="http://schemas.microsoft.com/office/powerpoint/2010/main" val="198281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57195079"/>
              </p:ext>
            </p:extLst>
          </p:nvPr>
        </p:nvGraphicFramePr>
        <p:xfrm>
          <a:off x="951814" y="5156387"/>
          <a:ext cx="18219420" cy="4817876"/>
        </p:xfrm>
        <a:graphic>
          <a:graphicData uri="http://schemas.openxmlformats.org/drawingml/2006/table">
            <a:tbl>
              <a:tblPr bandCol="1">
                <a:tableStyleId>{2D5ABB26-0587-4C30-8999-92F81FD0307C}</a:tableStyleId>
              </a:tblPr>
              <a:tblGrid>
                <a:gridCol w="4554855">
                  <a:extLst>
                    <a:ext uri="{9D8B030D-6E8A-4147-A177-3AD203B41FA5}">
                      <a16:colId xmlns:a16="http://schemas.microsoft.com/office/drawing/2014/main" val="1382627474"/>
                    </a:ext>
                  </a:extLst>
                </a:gridCol>
                <a:gridCol w="4554855">
                  <a:extLst>
                    <a:ext uri="{9D8B030D-6E8A-4147-A177-3AD203B41FA5}">
                      <a16:colId xmlns:a16="http://schemas.microsoft.com/office/drawing/2014/main" val="2312284562"/>
                    </a:ext>
                  </a:extLst>
                </a:gridCol>
                <a:gridCol w="4554855">
                  <a:extLst>
                    <a:ext uri="{9D8B030D-6E8A-4147-A177-3AD203B41FA5}">
                      <a16:colId xmlns:a16="http://schemas.microsoft.com/office/drawing/2014/main" val="1977789979"/>
                    </a:ext>
                  </a:extLst>
                </a:gridCol>
                <a:gridCol w="4554855">
                  <a:extLst>
                    <a:ext uri="{9D8B030D-6E8A-4147-A177-3AD203B41FA5}">
                      <a16:colId xmlns:a16="http://schemas.microsoft.com/office/drawing/2014/main" val="289107806"/>
                    </a:ext>
                  </a:extLst>
                </a:gridCol>
              </a:tblGrid>
              <a:tr h="4817876">
                <a:tc>
                  <a:txBody>
                    <a:bodyPr/>
                    <a:lstStyle/>
                    <a:p>
                      <a:pPr marL="0" algn="l" defTabSz="914400" rtl="0" eaLnBrk="1" latinLnBrk="0" hangingPunct="1">
                        <a:lnSpc>
                          <a:spcPct val="120000"/>
                        </a:lnSpc>
                        <a:spcAft>
                          <a:spcPts val="2400"/>
                        </a:spcAft>
                      </a:pPr>
                      <a:endParaRPr lang="en-US" sz="1600" kern="1200">
                        <a:solidFill>
                          <a:schemeClr val="tx1"/>
                        </a:solidFill>
                        <a:latin typeface="+mn-lt"/>
                        <a:ea typeface="+mn-ea"/>
                        <a:cs typeface="+mn-cs"/>
                      </a:endParaRPr>
                    </a:p>
                  </a:txBody>
                  <a:tcPr marL="288000" marR="288000" marT="360000" marB="288000">
                    <a:solidFill>
                      <a:schemeClr val="bg2"/>
                    </a:solidFill>
                  </a:tcPr>
                </a:tc>
                <a:tc>
                  <a:txBody>
                    <a:bodyPr/>
                    <a:lstStyle/>
                    <a:p>
                      <a:pPr marL="0" algn="l" defTabSz="914400" rtl="0" eaLnBrk="1" latinLnBrk="0" hangingPunct="1">
                        <a:lnSpc>
                          <a:spcPct val="120000"/>
                        </a:lnSpc>
                        <a:spcAft>
                          <a:spcPts val="2400"/>
                        </a:spcAft>
                      </a:pPr>
                      <a:endParaRPr lang="en-US" sz="1600" kern="1200">
                        <a:solidFill>
                          <a:schemeClr val="tx1"/>
                        </a:solidFill>
                        <a:latin typeface="+mn-lt"/>
                        <a:ea typeface="+mn-ea"/>
                        <a:cs typeface="+mn-cs"/>
                      </a:endParaRPr>
                    </a:p>
                  </a:txBody>
                  <a:tcPr marL="288000" marR="288000" marT="360000" marB="288000">
                    <a:solidFill>
                      <a:schemeClr val="bg1"/>
                    </a:solidFill>
                  </a:tcPr>
                </a:tc>
                <a:tc>
                  <a:txBody>
                    <a:bodyPr/>
                    <a:lstStyle/>
                    <a:p>
                      <a:pPr marL="0" algn="l" defTabSz="914400" rtl="0" eaLnBrk="1" latinLnBrk="0" hangingPunct="1">
                        <a:lnSpc>
                          <a:spcPct val="120000"/>
                        </a:lnSpc>
                        <a:spcAft>
                          <a:spcPts val="2400"/>
                        </a:spcAft>
                      </a:pPr>
                      <a:endParaRPr lang="en-US" sz="1600" kern="1200">
                        <a:solidFill>
                          <a:schemeClr val="tx1"/>
                        </a:solidFill>
                        <a:latin typeface="+mn-lt"/>
                        <a:ea typeface="+mn-ea"/>
                        <a:cs typeface="+mn-cs"/>
                      </a:endParaRPr>
                    </a:p>
                  </a:txBody>
                  <a:tcPr marL="288000" marR="288000" marT="360000" marB="288000">
                    <a:solidFill>
                      <a:schemeClr val="bg2"/>
                    </a:solidFill>
                  </a:tcPr>
                </a:tc>
                <a:tc>
                  <a:txBody>
                    <a:bodyPr/>
                    <a:lstStyle/>
                    <a:p>
                      <a:pPr marL="0" algn="l" defTabSz="914400" rtl="0" eaLnBrk="1" latinLnBrk="0" hangingPunct="1">
                        <a:lnSpc>
                          <a:spcPct val="120000"/>
                        </a:lnSpc>
                        <a:spcAft>
                          <a:spcPts val="2400"/>
                        </a:spcAft>
                      </a:pPr>
                      <a:endParaRPr lang="en-US" sz="1600" kern="1200">
                        <a:solidFill>
                          <a:schemeClr val="tx1"/>
                        </a:solidFill>
                        <a:latin typeface="+mn-lt"/>
                        <a:ea typeface="+mn-ea"/>
                        <a:cs typeface="+mn-cs"/>
                      </a:endParaRPr>
                    </a:p>
                  </a:txBody>
                  <a:tcPr marL="288000" marR="288000" marT="360000" marB="288000">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952500" y="885878"/>
            <a:ext cx="8378824" cy="664797"/>
          </a:xfrm>
        </p:spPr>
        <p:txBody>
          <a:bodyPr lIns="0" tIns="0" rIns="0" bIns="0" anchor="t" anchorCtr="0"/>
          <a:lstStyle>
            <a:lvl1pPr>
              <a:defRPr/>
            </a:lvl1pPr>
          </a:lstStyle>
          <a:p>
            <a:r>
              <a:rPr lang="en-US"/>
              <a:t>Delivery Timeline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952500" y="1810877"/>
            <a:ext cx="8378825" cy="430887"/>
          </a:xfrm>
        </p:spPr>
        <p:txBody>
          <a:bodyPr/>
          <a:lstStyle>
            <a:lvl1pPr>
              <a:lnSpc>
                <a:spcPct val="100000"/>
              </a:lnSpc>
              <a:buFont typeface="Arial" panose="020B0604020202020204" pitchFamily="34" charset="0"/>
              <a:buNone/>
              <a:defRPr sz="2800">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36" name="object 14">
            <a:extLst>
              <a:ext uri="{FF2B5EF4-FFF2-40B4-BE49-F238E27FC236}">
                <a16:creationId xmlns:a16="http://schemas.microsoft.com/office/drawing/2014/main" id="{90578DB9-BA6E-47D0-A9E9-CCE6534555DB}"/>
              </a:ext>
            </a:extLst>
          </p:cNvPr>
          <p:cNvSpPr/>
          <p:nvPr userDrawn="1"/>
        </p:nvSpPr>
        <p:spPr>
          <a:xfrm>
            <a:off x="952851" y="516245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54" name="Oval 53">
            <a:extLst>
              <a:ext uri="{FF2B5EF4-FFF2-40B4-BE49-F238E27FC236}">
                <a16:creationId xmlns:a16="http://schemas.microsoft.com/office/drawing/2014/main" id="{9E7A0D4B-AB57-44B0-97E1-0F74C2C20372}"/>
              </a:ext>
            </a:extLst>
          </p:cNvPr>
          <p:cNvSpPr/>
          <p:nvPr/>
        </p:nvSpPr>
        <p:spPr>
          <a:xfrm>
            <a:off x="1258525" y="5060967"/>
            <a:ext cx="222025" cy="222025"/>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8C9AC41-4B38-40D6-B070-CDF412ECA81A}"/>
              </a:ext>
            </a:extLst>
          </p:cNvPr>
          <p:cNvSpPr/>
          <p:nvPr/>
        </p:nvSpPr>
        <p:spPr>
          <a:xfrm>
            <a:off x="5822321" y="5060967"/>
            <a:ext cx="222025" cy="222025"/>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44AA5FF5-FC45-4C9B-833A-3EAAFD5E25BD}"/>
              </a:ext>
            </a:extLst>
          </p:cNvPr>
          <p:cNvSpPr/>
          <p:nvPr/>
        </p:nvSpPr>
        <p:spPr>
          <a:xfrm>
            <a:off x="10386117" y="5060967"/>
            <a:ext cx="222025" cy="222025"/>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33F6E636-79A6-4B30-8BC0-632CE4B6ECAC}"/>
              </a:ext>
            </a:extLst>
          </p:cNvPr>
          <p:cNvSpPr/>
          <p:nvPr/>
        </p:nvSpPr>
        <p:spPr>
          <a:xfrm>
            <a:off x="14949913" y="5060967"/>
            <a:ext cx="222025" cy="222025"/>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951815" y="4404895"/>
            <a:ext cx="4550460" cy="495520"/>
          </a:xfrm>
        </p:spPr>
        <p:txBody>
          <a:bodyPr lIns="288000" rIns="288000" anchor="ctr" anchorCtr="0"/>
          <a:lstStyle>
            <a:lvl1pPr>
              <a:defRPr sz="2800" b="1" i="0">
                <a:latin typeface="Poppins SemiBold" pitchFamily="2" charset="77"/>
                <a:cs typeface="Poppins SemiBold" pitchFamily="2" charset="77"/>
              </a:defRPr>
            </a:lvl1pPr>
          </a:lstStyle>
          <a:p>
            <a:pPr lvl="0"/>
            <a:r>
              <a:rPr lang="en-GB"/>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5508135" y="4404895"/>
            <a:ext cx="4550460" cy="495520"/>
          </a:xfrm>
        </p:spPr>
        <p:txBody>
          <a:bodyPr lIns="288000" rIns="288000" anchor="ctr" anchorCtr="0"/>
          <a:lstStyle>
            <a:lvl1pPr>
              <a:defRPr sz="2800" b="1" i="0">
                <a:latin typeface="Poppins SemiBold" pitchFamily="2" charset="77"/>
                <a:cs typeface="Poppins SemiBold" pitchFamily="2" charset="77"/>
              </a:defRPr>
            </a:lvl1pPr>
          </a:lstStyle>
          <a:p>
            <a:pPr lvl="0"/>
            <a:r>
              <a:rPr lang="en-GB"/>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10064455" y="4404895"/>
            <a:ext cx="4550460" cy="495520"/>
          </a:xfrm>
        </p:spPr>
        <p:txBody>
          <a:bodyPr lIns="288000" rIns="288000" anchor="ctr" anchorCtr="0"/>
          <a:lstStyle>
            <a:lvl1pPr>
              <a:defRPr sz="2800" b="1" i="0">
                <a:latin typeface="Poppins SemiBold" pitchFamily="2" charset="77"/>
                <a:cs typeface="Poppins SemiBold" pitchFamily="2" charset="77"/>
              </a:defRPr>
            </a:lvl1pPr>
          </a:lstStyle>
          <a:p>
            <a:pPr lvl="0"/>
            <a:r>
              <a:rPr lang="en-GB"/>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14620774" y="4404895"/>
            <a:ext cx="4550460" cy="495520"/>
          </a:xfrm>
        </p:spPr>
        <p:txBody>
          <a:bodyPr lIns="288000" rIns="288000" anchor="ctr" anchorCtr="0"/>
          <a:lstStyle>
            <a:lvl1pPr>
              <a:defRPr sz="2800" b="1" i="0">
                <a:latin typeface="Poppins SemiBold" pitchFamily="2" charset="77"/>
                <a:cs typeface="Poppins SemiBold" pitchFamily="2" charset="77"/>
              </a:defRPr>
            </a:lvl1pPr>
          </a:lstStyle>
          <a:p>
            <a:pPr lvl="0"/>
            <a:r>
              <a:rPr lang="en-GB"/>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5748458" y="5651386"/>
            <a:ext cx="13213040" cy="557937"/>
          </a:xfrm>
          <a:solidFill>
            <a:schemeClr val="accent1"/>
          </a:solidFill>
        </p:spPr>
        <p:txBody>
          <a:bodyPr vert="horz" wrap="square" lIns="288000" tIns="144000" rIns="288000" bIns="144000" rtlCol="0" anchor="ctr" anchorCtr="0">
            <a:spAutoFit/>
          </a:bodyPr>
          <a:lstStyle>
            <a:lvl1pPr>
              <a:defRPr lang="en-US" sz="1600" dirty="0" smtClean="0">
                <a:solidFill>
                  <a:schemeClr val="bg1"/>
                </a:solidFill>
              </a:defRPr>
            </a:lvl1pPr>
            <a:lvl2pPr>
              <a:defRPr lang="en-US" sz="800"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2400"/>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1184662" y="5651386"/>
            <a:ext cx="4043388" cy="557937"/>
          </a:xfrm>
          <a:solidFill>
            <a:schemeClr val="accent1">
              <a:lumMod val="40000"/>
              <a:lumOff val="60000"/>
            </a:schemeClr>
          </a:solidFill>
        </p:spPr>
        <p:txBody>
          <a:bodyPr vert="horz" wrap="square" lIns="288000" tIns="144000" rIns="288000" bIns="144000" rtlCol="0" anchor="ctr" anchorCtr="0">
            <a:spAutoFit/>
          </a:bodyPr>
          <a:lstStyle>
            <a:lvl1pPr>
              <a:defRPr lang="en-US" sz="1600" dirty="0" smtClean="0">
                <a:solidFill>
                  <a:schemeClr val="tx1"/>
                </a:solidFill>
              </a:defRPr>
            </a:lvl1pPr>
            <a:lvl2pPr>
              <a:defRPr lang="en-US" sz="800"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2400"/>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14876050" y="6516108"/>
            <a:ext cx="4085448" cy="557937"/>
          </a:xfrm>
          <a:solidFill>
            <a:schemeClr val="accent1"/>
          </a:solidFill>
        </p:spPr>
        <p:txBody>
          <a:bodyPr vert="horz" wrap="square" lIns="288000" tIns="144000" rIns="288000" bIns="144000" rtlCol="0" anchor="ctr" anchorCtr="0">
            <a:spAutoFit/>
          </a:bodyPr>
          <a:lstStyle>
            <a:lvl1pPr>
              <a:defRPr lang="en-US" sz="1600" dirty="0" smtClean="0">
                <a:solidFill>
                  <a:schemeClr val="bg1"/>
                </a:solidFill>
              </a:defRPr>
            </a:lvl1pPr>
            <a:lvl2pPr>
              <a:defRPr lang="en-US" sz="800"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2400"/>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1184662" y="6516108"/>
            <a:ext cx="13213040" cy="557937"/>
          </a:xfrm>
          <a:solidFill>
            <a:schemeClr val="accent1">
              <a:lumMod val="40000"/>
              <a:lumOff val="60000"/>
            </a:schemeClr>
          </a:solidFill>
        </p:spPr>
        <p:txBody>
          <a:bodyPr vert="horz" wrap="square" lIns="288000" tIns="144000" rIns="288000" bIns="144000" rtlCol="0" anchor="ctr" anchorCtr="0">
            <a:spAutoFit/>
          </a:bodyPr>
          <a:lstStyle>
            <a:lvl1pPr>
              <a:defRPr lang="en-US" sz="1600" dirty="0" smtClean="0">
                <a:solidFill>
                  <a:schemeClr val="tx1"/>
                </a:solidFill>
              </a:defRPr>
            </a:lvl1pPr>
            <a:lvl2pPr>
              <a:defRPr lang="en-US" sz="800"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2400"/>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1184662" y="7380830"/>
            <a:ext cx="17776836" cy="557937"/>
          </a:xfrm>
          <a:solidFill>
            <a:schemeClr val="accent1">
              <a:lumMod val="40000"/>
              <a:lumOff val="60000"/>
            </a:schemeClr>
          </a:solidFill>
        </p:spPr>
        <p:txBody>
          <a:bodyPr vert="horz" wrap="square" lIns="288000" tIns="144000" rIns="288000" bIns="144000" rtlCol="0" anchor="ctr" anchorCtr="0">
            <a:spAutoFit/>
          </a:bodyPr>
          <a:lstStyle>
            <a:lvl1pPr>
              <a:defRPr lang="en-US" sz="1600" dirty="0" smtClean="0">
                <a:solidFill>
                  <a:schemeClr val="tx1"/>
                </a:solidFill>
              </a:defRPr>
            </a:lvl1pPr>
            <a:lvl2pPr>
              <a:defRPr lang="en-US" sz="800"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2400"/>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3212050" y="8245552"/>
            <a:ext cx="15728418" cy="557937"/>
          </a:xfrm>
          <a:solidFill>
            <a:schemeClr val="accent1">
              <a:lumMod val="40000"/>
              <a:lumOff val="60000"/>
            </a:schemeClr>
          </a:solidFill>
        </p:spPr>
        <p:txBody>
          <a:bodyPr vert="horz" wrap="square" lIns="288000" tIns="144000" rIns="288000" bIns="144000" rtlCol="0" anchor="ctr" anchorCtr="0">
            <a:spAutoFit/>
          </a:bodyPr>
          <a:lstStyle>
            <a:lvl1pPr>
              <a:defRPr lang="en-US" sz="1600" dirty="0" smtClean="0">
                <a:solidFill>
                  <a:schemeClr val="tx1"/>
                </a:solidFill>
              </a:defRPr>
            </a:lvl1pPr>
            <a:lvl2pPr>
              <a:defRPr lang="en-US" sz="800"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2400"/>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12356050" y="9110273"/>
            <a:ext cx="6573943" cy="557937"/>
          </a:xfrm>
          <a:solidFill>
            <a:schemeClr val="accent1">
              <a:lumMod val="40000"/>
              <a:lumOff val="60000"/>
            </a:schemeClr>
          </a:solidFill>
        </p:spPr>
        <p:txBody>
          <a:bodyPr vert="horz" wrap="square" lIns="288000" tIns="144000" rIns="288000" bIns="144000" rtlCol="0" anchor="ctr" anchorCtr="0">
            <a:spAutoFit/>
          </a:bodyPr>
          <a:lstStyle>
            <a:lvl1pPr>
              <a:defRPr lang="en-US" sz="1600" dirty="0" smtClean="0">
                <a:solidFill>
                  <a:schemeClr val="tx1"/>
                </a:solidFill>
              </a:defRPr>
            </a:lvl1pPr>
            <a:lvl2pPr>
              <a:defRPr lang="en-US" sz="800"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2400"/>
              </a:spcAft>
              <a:buClrTx/>
              <a:tabLst/>
            </a:pPr>
            <a:r>
              <a:rPr lang="en-US"/>
              <a:t>Click to edit Master text styles</a:t>
            </a:r>
          </a:p>
        </p:txBody>
      </p:sp>
    </p:spTree>
    <p:extLst>
      <p:ext uri="{BB962C8B-B14F-4D97-AF65-F5344CB8AC3E}">
        <p14:creationId xmlns:p14="http://schemas.microsoft.com/office/powerpoint/2010/main" val="205264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952500" y="885878"/>
            <a:ext cx="8378824" cy="664797"/>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952500" y="1810877"/>
            <a:ext cx="8378825" cy="430887"/>
          </a:xfrm>
        </p:spPr>
        <p:txBody>
          <a:bodyPr/>
          <a:lstStyle>
            <a:lvl1pPr>
              <a:lnSpc>
                <a:spcPct val="100000"/>
              </a:lnSpc>
              <a:buFont typeface="Arial" panose="020B0604020202020204" pitchFamily="34" charset="0"/>
              <a:buNone/>
              <a:defRPr sz="2800">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Tree>
    <p:extLst>
      <p:ext uri="{BB962C8B-B14F-4D97-AF65-F5344CB8AC3E}">
        <p14:creationId xmlns:p14="http://schemas.microsoft.com/office/powerpoint/2010/main" val="36461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952502" y="885878"/>
            <a:ext cx="18160886" cy="664797"/>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3027405" y="3402988"/>
            <a:ext cx="3678450" cy="1195199"/>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200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908051" y="3140075"/>
            <a:ext cx="1752600" cy="1721024"/>
          </a:xfrm>
          <a:prstGeom prst="ellipse">
            <a:avLst/>
          </a:prstGeom>
          <a:solidFill>
            <a:schemeClr val="bg2"/>
          </a:solidFill>
        </p:spPr>
        <p:txBody>
          <a:bodyPr anchor="ctr" anchorCtr="0">
            <a:noAutofit/>
          </a:bodyPr>
          <a:lstStyle>
            <a:lvl1pPr algn="ctr">
              <a:buFont typeface="Arial" panose="020B0604020202020204" pitchFamily="34" charset="0"/>
              <a:buNone/>
              <a:defRPr sz="1800"/>
            </a:lvl1pPr>
          </a:lstStyle>
          <a:p>
            <a:r>
              <a:rPr lang="en-US"/>
              <a:t>Click icon to add picture</a:t>
            </a:r>
            <a:endParaRPr lang="en-GB"/>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9248128" y="3402988"/>
            <a:ext cx="3678450" cy="1195199"/>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200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7128774" y="3140075"/>
            <a:ext cx="1752600" cy="1721024"/>
          </a:xfrm>
          <a:prstGeom prst="ellipse">
            <a:avLst/>
          </a:prstGeom>
          <a:solidFill>
            <a:schemeClr val="bg2"/>
          </a:solidFill>
        </p:spPr>
        <p:txBody>
          <a:bodyPr anchor="ctr" anchorCtr="0">
            <a:noAutofit/>
          </a:bodyPr>
          <a:lstStyle>
            <a:lvl1pPr algn="ctr">
              <a:buFont typeface="Arial" panose="020B0604020202020204" pitchFamily="34" charset="0"/>
              <a:buNone/>
              <a:defRPr sz="1800"/>
            </a:lvl1pPr>
          </a:lstStyle>
          <a:p>
            <a:r>
              <a:rPr lang="en-US"/>
              <a:t>Click icon to add picture</a:t>
            </a:r>
            <a:endParaRPr lang="en-GB"/>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952500" y="2453154"/>
            <a:ext cx="8378825" cy="430887"/>
          </a:xfrm>
        </p:spPr>
        <p:txBody>
          <a:bodyPr/>
          <a:lstStyle>
            <a:lvl1pPr>
              <a:lnSpc>
                <a:spcPct val="100000"/>
              </a:lnSpc>
              <a:buFont typeface="Arial" panose="020B0604020202020204" pitchFamily="34" charset="0"/>
              <a:buNone/>
              <a:defRPr sz="2800"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952500" y="5680988"/>
            <a:ext cx="8378825" cy="430887"/>
          </a:xfrm>
        </p:spPr>
        <p:txBody>
          <a:bodyPr/>
          <a:lstStyle>
            <a:lvl1pPr>
              <a:lnSpc>
                <a:spcPct val="100000"/>
              </a:lnSpc>
              <a:buFont typeface="Arial" panose="020B0604020202020204" pitchFamily="34" charset="0"/>
              <a:buNone/>
              <a:defRPr sz="2800"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14601825" y="2453154"/>
            <a:ext cx="4549775" cy="861774"/>
          </a:xfrm>
        </p:spPr>
        <p:txBody>
          <a:bodyPr/>
          <a:lstStyle>
            <a:lvl1pPr>
              <a:lnSpc>
                <a:spcPct val="100000"/>
              </a:lnSpc>
              <a:buFont typeface="Arial" panose="020B0604020202020204" pitchFamily="34" charset="0"/>
              <a:buNone/>
              <a:defRPr sz="2800"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14601825" y="3140075"/>
            <a:ext cx="4549775" cy="7216769"/>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1800"/>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952500" y="6340475"/>
            <a:ext cx="8378825" cy="1549078"/>
          </a:xfrm>
        </p:spPr>
        <p:txBody>
          <a:bodyPr/>
          <a:lstStyle>
            <a:lvl2pPr marL="357188" indent="-357188">
              <a:defRPr/>
            </a:lvl2pPr>
            <a:lvl3pPr marL="628650" indent="-287338">
              <a:defRPr/>
            </a:lvl3pPr>
            <a:lvl4pPr marL="1527175" indent="-303213">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9009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952502" y="885878"/>
            <a:ext cx="18160886" cy="664797"/>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952500" y="2453154"/>
            <a:ext cx="8378825" cy="430887"/>
          </a:xfrm>
        </p:spPr>
        <p:txBody>
          <a:bodyPr/>
          <a:lstStyle>
            <a:lvl1pPr>
              <a:lnSpc>
                <a:spcPct val="100000"/>
              </a:lnSpc>
              <a:buFont typeface="Arial" panose="020B0604020202020204" pitchFamily="34" charset="0"/>
              <a:buNone/>
              <a:defRPr sz="2800"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952500" y="5680988"/>
            <a:ext cx="8378825" cy="430887"/>
          </a:xfrm>
        </p:spPr>
        <p:txBody>
          <a:bodyPr/>
          <a:lstStyle>
            <a:lvl1pPr>
              <a:lnSpc>
                <a:spcPct val="100000"/>
              </a:lnSpc>
              <a:buFont typeface="Arial" panose="020B0604020202020204" pitchFamily="34" charset="0"/>
              <a:buNone/>
              <a:defRPr sz="2800"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14601825" y="2453154"/>
            <a:ext cx="4549775" cy="861774"/>
          </a:xfrm>
        </p:spPr>
        <p:txBody>
          <a:bodyPr/>
          <a:lstStyle>
            <a:lvl1pPr>
              <a:lnSpc>
                <a:spcPct val="100000"/>
              </a:lnSpc>
              <a:buFont typeface="Arial" panose="020B0604020202020204" pitchFamily="34" charset="0"/>
              <a:buNone/>
              <a:defRPr sz="2800"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14601825" y="3140075"/>
            <a:ext cx="4549775" cy="7216769"/>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1800"/>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948250" y="3222947"/>
            <a:ext cx="4738833" cy="1532776"/>
          </a:xfrm>
        </p:spPr>
        <p:txBody>
          <a:bodyPr/>
          <a:lstStyle/>
          <a:p>
            <a:r>
              <a:rPr lang="en-US"/>
              <a:t>Click icon to add picture</a:t>
            </a:r>
            <a:endParaRPr lang="en-GB"/>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6242050" y="3222947"/>
            <a:ext cx="4738833" cy="1532776"/>
          </a:xfrm>
        </p:spPr>
        <p:txBody>
          <a:bodyPr/>
          <a:lstStyle/>
          <a:p>
            <a:r>
              <a:rPr lang="en-US"/>
              <a:t>Click icon to add picture</a:t>
            </a:r>
            <a:endParaRPr lang="en-GB"/>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952500" y="6340475"/>
            <a:ext cx="8378825" cy="1549078"/>
          </a:xfrm>
        </p:spPr>
        <p:txBody>
          <a:bodyPr/>
          <a:lstStyle>
            <a:lvl2pPr marL="357188" indent="-357188">
              <a:defRPr/>
            </a:lvl2pPr>
            <a:lvl3pPr marL="628650" indent="-287338">
              <a:defRPr/>
            </a:lvl3pPr>
            <a:lvl4pPr marL="1527175" indent="-303213">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4533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952502" y="885878"/>
            <a:ext cx="8378824" cy="664797"/>
          </a:xfrm>
        </p:spPr>
        <p:txBody>
          <a:bodyPr lIns="0" tIns="0" rIns="0" bIns="0" anchor="t" anchorCtr="0"/>
          <a:lstStyle>
            <a:lvl1pPr>
              <a:defRPr/>
            </a:lvl1pPr>
          </a:lstStyle>
          <a:p>
            <a:r>
              <a:rPr lang="en-US"/>
              <a:t>Infographic</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952500" y="1810877"/>
            <a:ext cx="8378825" cy="430887"/>
          </a:xfrm>
        </p:spPr>
        <p:txBody>
          <a:bodyPr/>
          <a:lstStyle>
            <a:lvl1pPr>
              <a:lnSpc>
                <a:spcPct val="100000"/>
              </a:lnSpc>
              <a:buFont typeface="Arial" panose="020B0604020202020204" pitchFamily="34" charset="0"/>
              <a:buNone/>
              <a:defRPr sz="2800">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2468564" y="2764105"/>
            <a:ext cx="15167648" cy="6490563"/>
          </a:xfrm>
        </p:spPr>
        <p:txBody>
          <a:bodyPr anchor="ctr"/>
          <a:lstStyle>
            <a:lvl1pPr algn="ctr">
              <a:defRPr/>
            </a:lvl1pPr>
          </a:lstStyle>
          <a:p>
            <a:r>
              <a:rPr lang="en-US"/>
              <a:t>Click icon to add chart</a:t>
            </a:r>
            <a:endParaRPr lang="en-GB"/>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942975" y="9735287"/>
            <a:ext cx="18218150" cy="233718"/>
          </a:xfrm>
        </p:spPr>
        <p:txBody>
          <a:bodyPr/>
          <a:lstStyle>
            <a:lvl1pPr>
              <a:defRPr sz="1400"/>
            </a:lvl1pPr>
          </a:lstStyle>
          <a:p>
            <a:pPr lvl="0"/>
            <a:r>
              <a:rPr lang="en-US"/>
              <a:t>Click to edit Master text styles</a:t>
            </a:r>
          </a:p>
        </p:txBody>
      </p:sp>
    </p:spTree>
    <p:extLst>
      <p:ext uri="{BB962C8B-B14F-4D97-AF65-F5344CB8AC3E}">
        <p14:creationId xmlns:p14="http://schemas.microsoft.com/office/powerpoint/2010/main" val="188282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userDrawn="1">
          <p15:clr>
            <a:srgbClr val="FBAE40"/>
          </p15:clr>
        </p15:guide>
        <p15:guide id="2" pos="8079"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952502" y="885878"/>
            <a:ext cx="18160886" cy="664797"/>
          </a:xfrm>
        </p:spPr>
        <p:txBody>
          <a:bodyPr lIns="0" tIns="0" rIns="0" bIns="0" anchor="t" anchorCtr="0"/>
          <a:lstStyle>
            <a:lvl1pPr>
              <a:defRPr/>
            </a:lvl1pPr>
          </a:lstStyle>
          <a:p>
            <a:r>
              <a:rPr lang="en-US"/>
              <a:t>Iconography with text</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908050" y="3264295"/>
            <a:ext cx="2278758" cy="2371766"/>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908050" y="6866397"/>
            <a:ext cx="2278758" cy="2371766"/>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10007599" y="3264295"/>
            <a:ext cx="2278758" cy="2371766"/>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10007599" y="6866397"/>
            <a:ext cx="2278758" cy="2371766"/>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3976394" y="3852579"/>
            <a:ext cx="5346701" cy="1195199"/>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200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13075942" y="3852579"/>
            <a:ext cx="5346701" cy="1195199"/>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200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3976394" y="7454681"/>
            <a:ext cx="5346701" cy="1195199"/>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200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13075942" y="7454681"/>
            <a:ext cx="5346701" cy="1195199"/>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2000"/>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Tree>
    <p:extLst>
      <p:ext uri="{BB962C8B-B14F-4D97-AF65-F5344CB8AC3E}">
        <p14:creationId xmlns:p14="http://schemas.microsoft.com/office/powerpoint/2010/main" val="141676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userDrawn="1">
          <p15:clr>
            <a:srgbClr val="FBAE40"/>
          </p15:clr>
        </p15:guide>
        <p15:guide id="2" pos="8079"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952500" y="9789576"/>
            <a:ext cx="18214975" cy="573010"/>
          </a:xfrm>
          <a:solidFill>
            <a:schemeClr val="bg2"/>
          </a:solidFill>
        </p:spPr>
        <p:txBody>
          <a:bodyPr tIns="108000" bIns="144000"/>
          <a:lstStyle>
            <a:lvl1pPr algn="ctr">
              <a:defRPr sz="1800"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952502" y="885878"/>
            <a:ext cx="18160886" cy="664797"/>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755650" y="2211311"/>
            <a:ext cx="1185110" cy="1233481"/>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952500" y="3927830"/>
            <a:ext cx="3032125" cy="867930"/>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952500" y="4868996"/>
            <a:ext cx="3032125" cy="650947"/>
          </a:xfrm>
        </p:spPr>
        <p:txBody>
          <a:bodyPr/>
          <a:lstStyle>
            <a:lvl1pPr marL="0" indent="0">
              <a:buFont typeface="Arial" panose="020B0604020202020204" pitchFamily="34" charset="0"/>
              <a:buNone/>
              <a:defRPr sz="1800" b="0" i="0">
                <a:solidFill>
                  <a:schemeClr val="tx1"/>
                </a:solidFill>
                <a:latin typeface="Poppins" pitchFamily="2" charset="77"/>
                <a:cs typeface="Poppins" pitchFamily="2" charset="77"/>
              </a:defRPr>
            </a:lvl1pPr>
            <a:lvl2pPr marL="0" indent="0">
              <a:buFont typeface="Arial" panose="020B0604020202020204" pitchFamily="34" charset="0"/>
              <a:buNone/>
              <a:defRPr sz="180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342312" y="2211311"/>
            <a:ext cx="1185110" cy="1233481"/>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8539162" y="3927830"/>
            <a:ext cx="3032125" cy="867930"/>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8539162" y="4868996"/>
            <a:ext cx="3032125" cy="650947"/>
          </a:xfrm>
        </p:spPr>
        <p:txBody>
          <a:bodyPr/>
          <a:lstStyle>
            <a:lvl1pPr marL="0" indent="0">
              <a:buFont typeface="Arial" panose="020B0604020202020204" pitchFamily="34" charset="0"/>
              <a:buNone/>
              <a:defRPr sz="1800" b="0" i="0">
                <a:solidFill>
                  <a:schemeClr val="tx1"/>
                </a:solidFill>
                <a:latin typeface="Poppins" pitchFamily="2" charset="77"/>
                <a:cs typeface="Poppins" pitchFamily="2" charset="77"/>
              </a:defRPr>
            </a:lvl1pPr>
            <a:lvl2pPr marL="0" indent="0">
              <a:buFont typeface="Arial" panose="020B0604020202020204" pitchFamily="34" charset="0"/>
              <a:buNone/>
              <a:defRPr sz="180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15928975" y="2211311"/>
            <a:ext cx="1185110" cy="1233481"/>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16125825" y="3927830"/>
            <a:ext cx="3032125" cy="867930"/>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16125825" y="4868996"/>
            <a:ext cx="3032125" cy="650947"/>
          </a:xfrm>
        </p:spPr>
        <p:txBody>
          <a:bodyPr/>
          <a:lstStyle>
            <a:lvl1pPr marL="0" indent="0">
              <a:buFont typeface="Arial" panose="020B0604020202020204" pitchFamily="34" charset="0"/>
              <a:buNone/>
              <a:defRPr sz="1800" b="0" i="0">
                <a:solidFill>
                  <a:schemeClr val="tx1"/>
                </a:solidFill>
                <a:latin typeface="Poppins" pitchFamily="2" charset="77"/>
                <a:cs typeface="Poppins" pitchFamily="2" charset="77"/>
              </a:defRPr>
            </a:lvl1pPr>
            <a:lvl2pPr marL="0" indent="0">
              <a:buFont typeface="Arial" panose="020B0604020202020204" pitchFamily="34" charset="0"/>
              <a:buNone/>
              <a:defRPr sz="180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12135643" y="2211311"/>
            <a:ext cx="1185110" cy="1233481"/>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12332493" y="3927830"/>
            <a:ext cx="3032125" cy="867930"/>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12332493" y="4868996"/>
            <a:ext cx="3032125" cy="650947"/>
          </a:xfrm>
        </p:spPr>
        <p:txBody>
          <a:bodyPr/>
          <a:lstStyle>
            <a:lvl1pPr marL="0" indent="0">
              <a:buFont typeface="Arial" panose="020B0604020202020204" pitchFamily="34" charset="0"/>
              <a:buNone/>
              <a:defRPr sz="1800" b="0" i="0">
                <a:solidFill>
                  <a:schemeClr val="tx1"/>
                </a:solidFill>
                <a:latin typeface="Poppins" pitchFamily="2" charset="77"/>
                <a:cs typeface="Poppins" pitchFamily="2" charset="77"/>
              </a:defRPr>
            </a:lvl1pPr>
            <a:lvl2pPr marL="0" indent="0">
              <a:buFont typeface="Arial" panose="020B0604020202020204" pitchFamily="34" charset="0"/>
              <a:buNone/>
              <a:defRPr sz="180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548981" y="2211311"/>
            <a:ext cx="1185110" cy="1233481"/>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4745831" y="3927830"/>
            <a:ext cx="3032125" cy="867930"/>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4745831" y="4868996"/>
            <a:ext cx="3032125" cy="650947"/>
          </a:xfrm>
        </p:spPr>
        <p:txBody>
          <a:bodyPr/>
          <a:lstStyle>
            <a:lvl1pPr marL="0" indent="0">
              <a:buFont typeface="Arial" panose="020B0604020202020204" pitchFamily="34" charset="0"/>
              <a:buNone/>
              <a:defRPr sz="1800" b="0" i="0">
                <a:solidFill>
                  <a:schemeClr val="tx1"/>
                </a:solidFill>
                <a:latin typeface="Poppins" pitchFamily="2" charset="77"/>
                <a:cs typeface="Poppins" pitchFamily="2" charset="77"/>
              </a:defRPr>
            </a:lvl1pPr>
            <a:lvl2pPr marL="0" indent="0">
              <a:buFont typeface="Arial" panose="020B0604020202020204" pitchFamily="34" charset="0"/>
              <a:buNone/>
              <a:defRPr sz="1800">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3456740" y="9221794"/>
            <a:ext cx="1185110" cy="1233481"/>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Tree>
    <p:extLst>
      <p:ext uri="{BB962C8B-B14F-4D97-AF65-F5344CB8AC3E}">
        <p14:creationId xmlns:p14="http://schemas.microsoft.com/office/powerpoint/2010/main" val="36575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831849" y="3508241"/>
            <a:ext cx="1636713" cy="1703516"/>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952500" y="5929246"/>
            <a:ext cx="18219420" cy="670953"/>
          </a:xfrm>
        </p:spPr>
        <p:txBody>
          <a:bodyPr numCol="6" spcCol="360000" anchor="b" anchorCtr="0"/>
          <a:lstStyle>
            <a:lvl1pPr marL="0" indent="358775">
              <a:buClr>
                <a:schemeClr val="accent1"/>
              </a:buClr>
              <a:buSzPct val="100000"/>
              <a:buFont typeface="+mj-lt"/>
              <a:buAutoNum type="arabicPeriod"/>
              <a:defRPr sz="2800"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952500" y="6835642"/>
            <a:ext cx="18199100" cy="486287"/>
          </a:xfrm>
        </p:spPr>
        <p:txBody>
          <a:bodyPr numCol="6" spcCol="360000"/>
          <a:lstStyle>
            <a:lvl1pPr marL="0" indent="0" algn="l">
              <a:buFont typeface="Arial" panose="020B0604020202020204" pitchFamily="34" charset="0"/>
              <a:buNone/>
              <a:defRPr sz="1800" b="0">
                <a:solidFill>
                  <a:schemeClr val="tx1"/>
                </a:solidFill>
                <a:latin typeface="Poppins" pitchFamily="2" charset="77"/>
                <a:cs typeface="Poppins" pitchFamily="2" charset="77"/>
              </a:defRPr>
            </a:lvl1pPr>
            <a:lvl2pPr marL="0" indent="0">
              <a:buFont typeface="Arial" panose="020B0604020202020204" pitchFamily="34" charset="0"/>
              <a:buNone/>
              <a:defRPr sz="1800">
                <a:solidFill>
                  <a:schemeClr val="tx1"/>
                </a:solidFill>
                <a:latin typeface="+mn-lt"/>
              </a:defRPr>
            </a:lvl2pPr>
          </a:lstStyle>
          <a:p>
            <a:pPr lvl="0"/>
            <a:r>
              <a:rPr lang="en-GB"/>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7001509" y="3508241"/>
            <a:ext cx="1636713" cy="1703516"/>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3916679" y="3508241"/>
            <a:ext cx="1636713" cy="1703516"/>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10083406" y="3508241"/>
            <a:ext cx="1636713" cy="1703516"/>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16253066" y="3508241"/>
            <a:ext cx="1636713" cy="1703516"/>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13168236" y="3508241"/>
            <a:ext cx="1636713" cy="1703516"/>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952502" y="885878"/>
            <a:ext cx="11763844" cy="664797"/>
          </a:xfrm>
        </p:spPr>
        <p:txBody>
          <a:bodyPr lIns="0" tIns="0" rIns="0" bIns="0" anchor="t" anchorCtr="0"/>
          <a:lstStyle>
            <a:lvl1pPr>
              <a:defRPr/>
            </a:lvl1pPr>
          </a:lstStyle>
          <a:p>
            <a:r>
              <a:rPr lang="en-US"/>
              <a:t>Iconography with text multi-column</a:t>
            </a:r>
            <a:endParaRPr lang="en-GB"/>
          </a:p>
        </p:txBody>
      </p:sp>
    </p:spTree>
    <p:extLst>
      <p:ext uri="{BB962C8B-B14F-4D97-AF65-F5344CB8AC3E}">
        <p14:creationId xmlns:p14="http://schemas.microsoft.com/office/powerpoint/2010/main" val="418535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907034" y="952500"/>
            <a:ext cx="6565704" cy="747897"/>
          </a:xfrm>
        </p:spPr>
        <p:txBody>
          <a:bodyPr lIns="0" tIns="0" rIns="0" bIns="0" anchor="t" anchorCtr="0"/>
          <a:lstStyle>
            <a:lvl1pPr algn="l">
              <a:defRPr sz="54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907034" y="7350424"/>
            <a:ext cx="6565704" cy="495520"/>
          </a:xfrm>
        </p:spPr>
        <p:txBody>
          <a:bodyPr wrap="square" anchor="b" anchorCtr="0">
            <a:spAutoFit/>
          </a:bodyPr>
          <a:lstStyle>
            <a:lvl1pPr marL="0" indent="0" algn="l">
              <a:buNone/>
              <a:defRPr sz="2800" b="1" i="0">
                <a:solidFill>
                  <a:schemeClr val="tx1"/>
                </a:solidFill>
                <a:latin typeface="Poppins SemiBold" pitchFamily="2" charset="77"/>
                <a:cs typeface="Poppi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906463" y="8081402"/>
            <a:ext cx="6111875" cy="4006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906463" y="9603944"/>
            <a:ext cx="6111875" cy="4006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906463" y="10240089"/>
            <a:ext cx="6111875" cy="4006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8534400" y="0"/>
            <a:ext cx="11569700" cy="11309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56988" y="4573588"/>
            <a:ext cx="5724525" cy="2162175"/>
          </a:xfrm>
          <a:prstGeom prst="rect">
            <a:avLst/>
          </a:prstGeom>
        </p:spPr>
      </p:pic>
    </p:spTree>
    <p:extLst>
      <p:ext uri="{BB962C8B-B14F-4D97-AF65-F5344CB8AC3E}">
        <p14:creationId xmlns:p14="http://schemas.microsoft.com/office/powerpoint/2010/main" val="273530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952502" y="885878"/>
            <a:ext cx="11835852" cy="664797"/>
          </a:xfrm>
        </p:spPr>
        <p:txBody>
          <a:bodyPr lIns="0" tIns="0" rIns="0" bIns="0" anchor="t" anchorCtr="0"/>
          <a:lstStyle>
            <a:lvl1pPr>
              <a:defRPr/>
            </a:lvl1pPr>
          </a:lstStyle>
          <a:p>
            <a:r>
              <a:rPr lang="en-US"/>
              <a:t>Iconography with text multi-column</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31849" y="4123148"/>
            <a:ext cx="2308225" cy="2402436"/>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952500" y="7136172"/>
            <a:ext cx="18219420" cy="670953"/>
          </a:xfrm>
        </p:spPr>
        <p:txBody>
          <a:bodyPr numCol="3" spcCol="720000" anchor="t" anchorCtr="0"/>
          <a:lstStyle>
            <a:lvl1pPr marL="0" indent="358775">
              <a:buClr>
                <a:schemeClr val="accent1"/>
              </a:buClr>
              <a:buSzPct val="100000"/>
              <a:buFont typeface="+mj-lt"/>
              <a:buAutoNum type="arabicPeriod"/>
              <a:defRPr sz="2800"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13458824" y="4123148"/>
            <a:ext cx="2308225" cy="2402436"/>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7188199" y="4123148"/>
            <a:ext cx="2308225" cy="2402436"/>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Tree>
    <p:extLst>
      <p:ext uri="{BB962C8B-B14F-4D97-AF65-F5344CB8AC3E}">
        <p14:creationId xmlns:p14="http://schemas.microsoft.com/office/powerpoint/2010/main" val="209951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31849" y="854075"/>
            <a:ext cx="1495663" cy="1556709"/>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952500" y="2835275"/>
            <a:ext cx="18219420" cy="670953"/>
          </a:xfrm>
        </p:spPr>
        <p:txBody>
          <a:bodyPr numCol="3" spcCol="720000" anchor="t" anchorCtr="0"/>
          <a:lstStyle>
            <a:lvl1pPr marL="0" indent="358775">
              <a:buClr>
                <a:schemeClr val="accent1"/>
              </a:buClr>
              <a:buSzPct val="100000"/>
              <a:buFont typeface="+mj-lt"/>
              <a:buAutoNum type="arabicPeriod"/>
              <a:defRPr sz="2800"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13458824" y="854075"/>
            <a:ext cx="1495663" cy="1556709"/>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7188199" y="854075"/>
            <a:ext cx="1495663" cy="1556709"/>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952500" y="4511738"/>
            <a:ext cx="5502275" cy="400687"/>
          </a:xfrm>
        </p:spPr>
        <p:txBody>
          <a:bodyPr numCol="1" spcCol="720000"/>
          <a:lstStyle>
            <a:lvl1pPr marL="0" indent="0">
              <a:buClr>
                <a:schemeClr val="accent2"/>
              </a:buClr>
              <a:buSzPct val="100000"/>
              <a:buFont typeface="Wingdings" panose="05000000000000000000" pitchFamily="2" charset="2"/>
              <a:buChar char="§"/>
              <a:defRPr sz="2400" b="0"/>
            </a:lvl1pPr>
            <a:lvl2pPr marL="0" indent="0">
              <a:buFont typeface="Arial" panose="020B0604020202020204" pitchFamily="34" charset="0"/>
              <a:buNone/>
              <a:defRPr sz="1800"/>
            </a:lvl2pPr>
            <a:lvl3pPr marL="358775" indent="-358775">
              <a:defRPr lang="en-GB" sz="1800" kern="1200" dirty="0">
                <a:solidFill>
                  <a:schemeClr val="tx1"/>
                </a:solidFill>
                <a:latin typeface="+mn-lt"/>
                <a:ea typeface="+mn-ea"/>
                <a:cs typeface="+mn-cs"/>
              </a:defRPr>
            </a:lvl3pPr>
          </a:lstStyle>
          <a:p>
            <a:pPr marL="0" marR="0" lvl="0" indent="-358775" algn="l" defTabSz="914400" rtl="0" eaLnBrk="1" fontAlgn="auto" latinLnBrk="0" hangingPunct="1">
              <a:lnSpc>
                <a:spcPct val="120000"/>
              </a:lnSpc>
              <a:spcBef>
                <a:spcPts val="500"/>
              </a:spcBef>
              <a:spcAft>
                <a:spcPts val="600"/>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13636690" y="4511738"/>
            <a:ext cx="5502275" cy="400687"/>
          </a:xfrm>
        </p:spPr>
        <p:txBody>
          <a:bodyPr numCol="1" spcCol="720000"/>
          <a:lstStyle>
            <a:lvl1pPr marL="0" indent="0">
              <a:buClr>
                <a:schemeClr val="accent2"/>
              </a:buClr>
              <a:buSzPct val="100000"/>
              <a:buFont typeface="Wingdings" panose="05000000000000000000" pitchFamily="2" charset="2"/>
              <a:buChar char="§"/>
              <a:defRPr sz="2400" b="0"/>
            </a:lvl1pPr>
            <a:lvl2pPr marL="0" indent="0">
              <a:buFont typeface="Arial" panose="020B0604020202020204" pitchFamily="34" charset="0"/>
              <a:buNone/>
              <a:defRPr sz="1800"/>
            </a:lvl2pPr>
            <a:lvl3pPr marL="358775" indent="-358775">
              <a:defRPr lang="en-GB" sz="1800" kern="1200" dirty="0">
                <a:solidFill>
                  <a:schemeClr val="tx1"/>
                </a:solidFill>
                <a:latin typeface="+mn-lt"/>
                <a:ea typeface="+mn-ea"/>
                <a:cs typeface="+mn-cs"/>
              </a:defRPr>
            </a:lvl3pPr>
          </a:lstStyle>
          <a:p>
            <a:pPr marL="0" marR="0" lvl="0" indent="-358775" algn="l" defTabSz="914400" rtl="0" eaLnBrk="1" fontAlgn="auto" latinLnBrk="0" hangingPunct="1">
              <a:lnSpc>
                <a:spcPct val="120000"/>
              </a:lnSpc>
              <a:spcBef>
                <a:spcPts val="500"/>
              </a:spcBef>
              <a:spcAft>
                <a:spcPts val="600"/>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7294595" y="4511738"/>
            <a:ext cx="5502275" cy="400687"/>
          </a:xfrm>
        </p:spPr>
        <p:txBody>
          <a:bodyPr numCol="1" spcCol="720000"/>
          <a:lstStyle>
            <a:lvl1pPr marL="0" indent="0">
              <a:buClr>
                <a:schemeClr val="accent2"/>
              </a:buClr>
              <a:buSzPct val="100000"/>
              <a:buFont typeface="Wingdings" panose="05000000000000000000" pitchFamily="2" charset="2"/>
              <a:buChar char="§"/>
              <a:defRPr sz="2400" b="0"/>
            </a:lvl1pPr>
            <a:lvl2pPr marL="0" indent="0">
              <a:buFont typeface="Arial" panose="020B0604020202020204" pitchFamily="34" charset="0"/>
              <a:buNone/>
              <a:defRPr sz="1800"/>
            </a:lvl2pPr>
            <a:lvl3pPr marL="358775" indent="-358775">
              <a:defRPr lang="en-GB" sz="1800" kern="1200" dirty="0">
                <a:solidFill>
                  <a:schemeClr val="tx1"/>
                </a:solidFill>
                <a:latin typeface="+mn-lt"/>
                <a:ea typeface="+mn-ea"/>
                <a:cs typeface="+mn-cs"/>
              </a:defRPr>
            </a:lvl3pPr>
          </a:lstStyle>
          <a:p>
            <a:pPr marL="0" marR="0" lvl="0" indent="-358775" algn="l" defTabSz="914400" rtl="0" eaLnBrk="1" fontAlgn="auto" latinLnBrk="0" hangingPunct="1">
              <a:lnSpc>
                <a:spcPct val="120000"/>
              </a:lnSpc>
              <a:spcBef>
                <a:spcPts val="500"/>
              </a:spcBef>
              <a:spcAft>
                <a:spcPts val="600"/>
              </a:spcAft>
              <a:buClrTx/>
              <a:buSzPct val="75000"/>
              <a:tabLst/>
              <a:defRPr/>
            </a:pPr>
            <a:r>
              <a:rPr lang="en-US"/>
              <a:t>Click to edit Master text styles</a:t>
            </a:r>
          </a:p>
        </p:txBody>
      </p:sp>
    </p:spTree>
    <p:extLst>
      <p:ext uri="{BB962C8B-B14F-4D97-AF65-F5344CB8AC3E}">
        <p14:creationId xmlns:p14="http://schemas.microsoft.com/office/powerpoint/2010/main" val="215801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952502" y="885878"/>
            <a:ext cx="18160886" cy="664797"/>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755650" y="2617521"/>
            <a:ext cx="1185110" cy="1233481"/>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342312" y="2617521"/>
            <a:ext cx="1185110" cy="1233481"/>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15928975" y="2617521"/>
            <a:ext cx="1185110" cy="1233481"/>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12135643" y="2617521"/>
            <a:ext cx="1185110" cy="1233481"/>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548981" y="2617521"/>
            <a:ext cx="1185110" cy="1233481"/>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952500" y="4511740"/>
            <a:ext cx="3032125" cy="1751762"/>
          </a:xfrm>
        </p:spPr>
        <p:txBody>
          <a:bodyPr/>
          <a:lstStyle>
            <a:lvl1pPr>
              <a:defRPr sz="1800" b="1" i="0">
                <a:latin typeface="Poppins" pitchFamily="2" charset="77"/>
                <a:cs typeface="Poppins" pitchFamily="2" charset="77"/>
              </a:defRPr>
            </a:lvl1pPr>
            <a:lvl2pPr marL="0" indent="0">
              <a:buFont typeface="Arial" panose="020B0604020202020204" pitchFamily="34" charset="0"/>
              <a:buNone/>
              <a:defRPr sz="1800">
                <a:latin typeface="Poppins" pitchFamily="2" charset="77"/>
                <a:cs typeface="Poppins" pitchFamily="2" charset="77"/>
              </a:defRPr>
            </a:lvl2pPr>
            <a:lvl3pPr marL="358775" indent="-358775">
              <a:defRPr lang="en-GB" sz="1800"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4744244" y="4511741"/>
            <a:ext cx="3032125" cy="1751762"/>
          </a:xfrm>
        </p:spPr>
        <p:txBody>
          <a:bodyPr/>
          <a:lstStyle>
            <a:lvl1pPr>
              <a:defRPr sz="1800" b="1" i="0">
                <a:latin typeface="Poppins" pitchFamily="2" charset="77"/>
                <a:cs typeface="Poppins" pitchFamily="2" charset="77"/>
              </a:defRPr>
            </a:lvl1pPr>
            <a:lvl2pPr marL="0" indent="0">
              <a:buFont typeface="Arial" panose="020B0604020202020204" pitchFamily="34" charset="0"/>
              <a:buNone/>
              <a:defRPr sz="1800">
                <a:latin typeface="Poppins" pitchFamily="2" charset="77"/>
                <a:cs typeface="Poppins" pitchFamily="2" charset="77"/>
              </a:defRPr>
            </a:lvl2pPr>
            <a:lvl3pPr marL="358775" indent="-358775">
              <a:defRPr lang="en-GB" sz="1800"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8535988" y="4511741"/>
            <a:ext cx="3032125" cy="1751762"/>
          </a:xfrm>
        </p:spPr>
        <p:txBody>
          <a:bodyPr/>
          <a:lstStyle>
            <a:lvl1pPr>
              <a:defRPr sz="1800" b="1" i="0">
                <a:latin typeface="Poppins" pitchFamily="2" charset="77"/>
                <a:cs typeface="Poppins" pitchFamily="2" charset="77"/>
              </a:defRPr>
            </a:lvl1pPr>
            <a:lvl2pPr marL="0" indent="0">
              <a:buFont typeface="Arial" panose="020B0604020202020204" pitchFamily="34" charset="0"/>
              <a:buNone/>
              <a:defRPr sz="1800">
                <a:latin typeface="Poppins" pitchFamily="2" charset="77"/>
                <a:cs typeface="Poppins" pitchFamily="2" charset="77"/>
              </a:defRPr>
            </a:lvl2pPr>
            <a:lvl3pPr marL="358775" indent="-358775">
              <a:spcAft>
                <a:spcPts val="600"/>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12327732" y="4511741"/>
            <a:ext cx="3032125" cy="1751762"/>
          </a:xfrm>
        </p:spPr>
        <p:txBody>
          <a:bodyPr/>
          <a:lstStyle>
            <a:lvl1pPr>
              <a:defRPr sz="1800" b="1" i="0">
                <a:latin typeface="Poppins" pitchFamily="2" charset="77"/>
                <a:cs typeface="Poppins" pitchFamily="2" charset="77"/>
              </a:defRPr>
            </a:lvl1pPr>
            <a:lvl2pPr marL="0" indent="0">
              <a:buFont typeface="Arial" panose="020B0604020202020204" pitchFamily="34" charset="0"/>
              <a:buNone/>
              <a:defRPr sz="1800">
                <a:latin typeface="Poppins" pitchFamily="2" charset="77"/>
                <a:cs typeface="Poppins" pitchFamily="2" charset="77"/>
              </a:defRPr>
            </a:lvl2pPr>
            <a:lvl3pPr marL="358775" indent="-358775">
              <a:defRPr lang="en-GB" sz="1800"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16119475" y="4511740"/>
            <a:ext cx="3032125" cy="1751762"/>
          </a:xfrm>
        </p:spPr>
        <p:txBody>
          <a:bodyPr/>
          <a:lstStyle>
            <a:lvl1pPr>
              <a:defRPr sz="1800" b="1" i="0">
                <a:latin typeface="Poppins" pitchFamily="2" charset="77"/>
                <a:cs typeface="Poppins" pitchFamily="2" charset="77"/>
              </a:defRPr>
            </a:lvl1pPr>
            <a:lvl2pPr marL="0" indent="0">
              <a:buFont typeface="Arial" panose="020B0604020202020204" pitchFamily="34" charset="0"/>
              <a:buNone/>
              <a:defRPr sz="1800">
                <a:latin typeface="Poppins" pitchFamily="2" charset="77"/>
                <a:cs typeface="Poppins" pitchFamily="2" charset="77"/>
              </a:defRPr>
            </a:lvl2pPr>
            <a:lvl3pPr marL="358775" indent="-358775">
              <a:defRPr lang="en-GB" sz="1800"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7944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952502" y="885878"/>
            <a:ext cx="18160886" cy="664797"/>
          </a:xfrm>
        </p:spPr>
        <p:txBody>
          <a:bodyPr lIns="0" tIns="0" rIns="0" bIns="0" anchor="t" anchorCtr="0"/>
          <a:lstStyle>
            <a:lvl1pPr>
              <a:defRPr/>
            </a:lvl1pPr>
          </a:lstStyle>
          <a:p>
            <a:r>
              <a:rPr lang="en-US"/>
              <a:t>Iconography with text x5+1</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755650" y="5218703"/>
            <a:ext cx="1185110" cy="1233481"/>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952500" y="6935222"/>
            <a:ext cx="3032125" cy="867930"/>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952500" y="7539988"/>
            <a:ext cx="3032125" cy="867930"/>
          </a:xfrm>
        </p:spPr>
        <p:txBody>
          <a:bodyPr/>
          <a:lstStyle>
            <a:lvl1pPr marL="0" indent="0">
              <a:buFont typeface="Arial" panose="020B0604020202020204" pitchFamily="34" charset="0"/>
              <a:buNone/>
              <a:defRPr sz="2400" b="0">
                <a:solidFill>
                  <a:schemeClr val="tx1"/>
                </a:solidFill>
                <a:latin typeface="Poppins" pitchFamily="2" charset="77"/>
                <a:cs typeface="Poppins" pitchFamily="2" charset="77"/>
              </a:defRPr>
            </a:lvl1pPr>
            <a:lvl2pPr marL="0" indent="0">
              <a:buFont typeface="Arial" panose="020B0604020202020204" pitchFamily="34" charset="0"/>
              <a:buNone/>
              <a:defRPr sz="2400"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342312" y="5218703"/>
            <a:ext cx="1185110" cy="1233481"/>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8539162" y="6935222"/>
            <a:ext cx="3032125" cy="867930"/>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8539162" y="7539988"/>
            <a:ext cx="3032125" cy="867930"/>
          </a:xfrm>
        </p:spPr>
        <p:txBody>
          <a:bodyPr/>
          <a:lstStyle>
            <a:lvl1pPr marL="0" indent="0">
              <a:buFont typeface="Arial" panose="020B0604020202020204" pitchFamily="34" charset="0"/>
              <a:buNone/>
              <a:defRPr sz="2400" b="0">
                <a:solidFill>
                  <a:schemeClr val="tx1"/>
                </a:solidFill>
                <a:latin typeface="Poppins" pitchFamily="2" charset="77"/>
                <a:cs typeface="Poppins" pitchFamily="2" charset="77"/>
              </a:defRPr>
            </a:lvl1pPr>
            <a:lvl2pPr marL="0" indent="0">
              <a:buFont typeface="Arial" panose="020B0604020202020204" pitchFamily="34" charset="0"/>
              <a:buNone/>
              <a:defRPr sz="2400"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15928975" y="5218703"/>
            <a:ext cx="1185110" cy="1233481"/>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16125825" y="6935222"/>
            <a:ext cx="3032125" cy="867930"/>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16125825" y="7539988"/>
            <a:ext cx="3032125" cy="867930"/>
          </a:xfrm>
        </p:spPr>
        <p:txBody>
          <a:bodyPr/>
          <a:lstStyle>
            <a:lvl1pPr marL="0" indent="0">
              <a:buFont typeface="Arial" panose="020B0604020202020204" pitchFamily="34" charset="0"/>
              <a:buNone/>
              <a:defRPr sz="2400" b="0">
                <a:solidFill>
                  <a:schemeClr val="tx1"/>
                </a:solidFill>
                <a:latin typeface="Poppins" pitchFamily="2" charset="77"/>
                <a:cs typeface="Poppins" pitchFamily="2" charset="77"/>
              </a:defRPr>
            </a:lvl1pPr>
            <a:lvl2pPr marL="0" indent="0">
              <a:buFont typeface="Arial" panose="020B0604020202020204" pitchFamily="34" charset="0"/>
              <a:buNone/>
              <a:defRPr sz="2400"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12135643" y="5218703"/>
            <a:ext cx="1185110" cy="1233481"/>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12332493" y="6935222"/>
            <a:ext cx="3032125" cy="867930"/>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12332493" y="7539988"/>
            <a:ext cx="3032125" cy="867930"/>
          </a:xfrm>
        </p:spPr>
        <p:txBody>
          <a:bodyPr/>
          <a:lstStyle>
            <a:lvl1pPr marL="0" indent="0">
              <a:buFont typeface="Arial" panose="020B0604020202020204" pitchFamily="34" charset="0"/>
              <a:buNone/>
              <a:defRPr sz="2400" b="0">
                <a:solidFill>
                  <a:schemeClr val="tx1"/>
                </a:solidFill>
                <a:latin typeface="Poppins" pitchFamily="2" charset="77"/>
                <a:cs typeface="Poppins" pitchFamily="2" charset="77"/>
              </a:defRPr>
            </a:lvl1pPr>
            <a:lvl2pPr marL="0" indent="0">
              <a:buFont typeface="Arial" panose="020B0604020202020204" pitchFamily="34" charset="0"/>
              <a:buNone/>
              <a:defRPr sz="2400"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548981" y="5218703"/>
            <a:ext cx="1185110" cy="1233481"/>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4745831" y="6935222"/>
            <a:ext cx="3032125" cy="867930"/>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4745831" y="7539988"/>
            <a:ext cx="3032125" cy="867930"/>
          </a:xfrm>
        </p:spPr>
        <p:txBody>
          <a:bodyPr/>
          <a:lstStyle>
            <a:lvl1pPr marL="0" indent="0">
              <a:buFont typeface="Arial" panose="020B0604020202020204" pitchFamily="34" charset="0"/>
              <a:buNone/>
              <a:defRPr sz="2400" b="0">
                <a:solidFill>
                  <a:schemeClr val="tx1"/>
                </a:solidFill>
                <a:latin typeface="Poppins" pitchFamily="2" charset="77"/>
                <a:cs typeface="Poppins" pitchFamily="2" charset="77"/>
              </a:defRPr>
            </a:lvl1pPr>
            <a:lvl2pPr marL="0" indent="0">
              <a:buFont typeface="Arial" panose="020B0604020202020204" pitchFamily="34" charset="0"/>
              <a:buNone/>
              <a:defRPr sz="2400"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755650" y="2701701"/>
            <a:ext cx="1185110" cy="1233481"/>
          </a:xfrm>
          <a:prstGeom prst="rect">
            <a:avLst/>
          </a:prstGeom>
          <a:noFill/>
        </p:spPr>
        <p:txBody>
          <a:bodyPr anchor="ctr" anchorCtr="0">
            <a:noAutofit/>
          </a:bodyPr>
          <a:lstStyle>
            <a:lvl1pPr algn="ctr">
              <a:buFont typeface="Arial" panose="020B0604020202020204" pitchFamily="34" charset="0"/>
              <a:buNone/>
              <a:defRPr sz="1600"/>
            </a:lvl1pPr>
          </a:lstStyle>
          <a:p>
            <a:r>
              <a:rPr lang="en-US"/>
              <a:t>Click icon to add picture</a:t>
            </a:r>
            <a:endParaRPr lang="en-GB"/>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2492375" y="2558275"/>
            <a:ext cx="7559675" cy="424732"/>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2492375" y="3163041"/>
            <a:ext cx="7559675" cy="424732"/>
          </a:xfrm>
        </p:spPr>
        <p:txBody>
          <a:bodyPr/>
          <a:lstStyle>
            <a:lvl1pPr marL="0" indent="0">
              <a:buFont typeface="Arial" panose="020B0604020202020204" pitchFamily="34" charset="0"/>
              <a:buNone/>
              <a:defRPr sz="2400" b="0">
                <a:solidFill>
                  <a:schemeClr val="tx1"/>
                </a:solidFill>
                <a:latin typeface="Poppins" pitchFamily="2" charset="77"/>
                <a:cs typeface="Poppins" pitchFamily="2" charset="77"/>
              </a:defRPr>
            </a:lvl1pPr>
            <a:lvl2pPr marL="0" indent="0">
              <a:buFont typeface="Arial" panose="020B0604020202020204" pitchFamily="34" charset="0"/>
              <a:buNone/>
              <a:defRPr sz="2400"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422541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952502" y="885878"/>
            <a:ext cx="9099548" cy="664797"/>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952500" y="2506337"/>
            <a:ext cx="12131675" cy="664687"/>
          </a:xfrm>
        </p:spPr>
        <p:txBody>
          <a:bodyPr/>
          <a:lstStyle>
            <a:lvl1pPr>
              <a:lnSpc>
                <a:spcPct val="100000"/>
              </a:lnSpc>
              <a:buFont typeface="Arial" panose="020B0604020202020204" pitchFamily="34" charset="0"/>
              <a:buNone/>
              <a:defRPr sz="2800">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952500" y="4509501"/>
            <a:ext cx="5330264" cy="2357048"/>
          </a:xfrm>
        </p:spPr>
        <p:txBody>
          <a:bodyPr numCol="1" spcCol="756000" anchor="b">
            <a:normAutofit/>
          </a:bodyPr>
          <a:lstStyle>
            <a:lvl1pPr marL="0" indent="0">
              <a:buFont typeface="Arial" panose="020B0604020202020204" pitchFamily="34" charset="0"/>
              <a:buNone/>
              <a:defRPr sz="15000" b="0" i="0" spc="-52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13821336" y="4509501"/>
            <a:ext cx="5330264" cy="2357048"/>
          </a:xfrm>
        </p:spPr>
        <p:txBody>
          <a:bodyPr numCol="1" spcCol="756000" anchor="b">
            <a:normAutofit/>
          </a:bodyPr>
          <a:lstStyle>
            <a:lvl1pPr marL="0" indent="0">
              <a:buFont typeface="Arial" panose="020B0604020202020204" pitchFamily="34" charset="0"/>
              <a:buNone/>
              <a:defRPr sz="15000" b="0" i="0" spc="-52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7386918" y="4509501"/>
            <a:ext cx="5330264" cy="2357048"/>
          </a:xfrm>
        </p:spPr>
        <p:txBody>
          <a:bodyPr numCol="1" spcCol="756000" anchor="b">
            <a:normAutofit/>
          </a:bodyPr>
          <a:lstStyle>
            <a:lvl1pPr marL="0" indent="0">
              <a:buFont typeface="Arial" panose="020B0604020202020204" pitchFamily="34" charset="0"/>
              <a:buNone/>
              <a:defRPr sz="15000" b="0" i="0" spc="-52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952500" y="7006633"/>
            <a:ext cx="5330264" cy="4006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13821336" y="7006633"/>
            <a:ext cx="5330264" cy="4006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7386918" y="7006633"/>
            <a:ext cx="5330264" cy="4006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144034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952502" y="885878"/>
            <a:ext cx="9099548" cy="664797"/>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952500" y="2506337"/>
            <a:ext cx="8378825" cy="430887"/>
          </a:xfrm>
        </p:spPr>
        <p:txBody>
          <a:bodyPr/>
          <a:lstStyle>
            <a:lvl1pPr>
              <a:lnSpc>
                <a:spcPct val="100000"/>
              </a:lnSpc>
              <a:buFont typeface="Arial" panose="020B0604020202020204" pitchFamily="34" charset="0"/>
              <a:buNone/>
              <a:defRPr sz="2800">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904875" y="3535719"/>
            <a:ext cx="3127376" cy="2357048"/>
          </a:xfrm>
        </p:spPr>
        <p:txBody>
          <a:bodyPr numCol="1" spcCol="756000" anchor="b">
            <a:noAutofit/>
          </a:bodyPr>
          <a:lstStyle>
            <a:lvl1pPr marL="0" indent="0">
              <a:buFont typeface="Arial" panose="020B0604020202020204" pitchFamily="34" charset="0"/>
              <a:buNone/>
              <a:defRPr sz="9600" b="0" i="0" spc="-120"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952500" y="6032851"/>
            <a:ext cx="3032125" cy="4006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4683691" y="3535719"/>
            <a:ext cx="3127376" cy="2357048"/>
          </a:xfrm>
        </p:spPr>
        <p:txBody>
          <a:bodyPr numCol="1" spcCol="756000" anchor="b">
            <a:noAutofit/>
          </a:bodyPr>
          <a:lstStyle>
            <a:lvl1pPr marL="0" indent="0">
              <a:buFont typeface="Arial" panose="020B0604020202020204" pitchFamily="34" charset="0"/>
              <a:buNone/>
              <a:defRPr sz="9600" b="0" i="0" spc="-120"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4731316" y="6032851"/>
            <a:ext cx="3032125" cy="4006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8488362" y="3535719"/>
            <a:ext cx="3127376" cy="2357048"/>
          </a:xfrm>
        </p:spPr>
        <p:txBody>
          <a:bodyPr numCol="1" spcCol="756000" anchor="b">
            <a:noAutofit/>
          </a:bodyPr>
          <a:lstStyle>
            <a:lvl1pPr marL="0" indent="0">
              <a:buFont typeface="Arial" panose="020B0604020202020204" pitchFamily="34" charset="0"/>
              <a:buNone/>
              <a:defRPr sz="9600" b="0" i="0" spc="-120"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8535987" y="6032851"/>
            <a:ext cx="3032125" cy="4006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12305906" y="3535719"/>
            <a:ext cx="3127376" cy="2357048"/>
          </a:xfrm>
        </p:spPr>
        <p:txBody>
          <a:bodyPr numCol="1" spcCol="756000" anchor="b">
            <a:noAutofit/>
          </a:bodyPr>
          <a:lstStyle>
            <a:lvl1pPr marL="0" indent="0">
              <a:buFont typeface="Arial" panose="020B0604020202020204" pitchFamily="34" charset="0"/>
              <a:buNone/>
              <a:defRPr sz="9600" b="0" i="0" spc="-120"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12353531" y="6032851"/>
            <a:ext cx="3032125" cy="4006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16071849" y="3535719"/>
            <a:ext cx="3127376" cy="2357048"/>
          </a:xfrm>
        </p:spPr>
        <p:txBody>
          <a:bodyPr numCol="1" spcCol="756000" anchor="b">
            <a:noAutofit/>
          </a:bodyPr>
          <a:lstStyle>
            <a:lvl1pPr marL="0" indent="0">
              <a:buFont typeface="Arial" panose="020B0604020202020204" pitchFamily="34" charset="0"/>
              <a:buNone/>
              <a:defRPr sz="9600" b="0" i="0" spc="-120"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16119474" y="6032851"/>
            <a:ext cx="3032125" cy="4006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286815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20104100" cy="1130935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12212050" y="3476181"/>
            <a:ext cx="6950062" cy="2357048"/>
          </a:xfrm>
        </p:spPr>
        <p:txBody>
          <a:bodyPr numCol="1" spcCol="756000" anchor="b">
            <a:noAutofit/>
          </a:bodyPr>
          <a:lstStyle>
            <a:lvl1pPr marL="0" indent="0">
              <a:buFont typeface="Arial" panose="020B0604020202020204" pitchFamily="34" charset="0"/>
              <a:buNone/>
              <a:defRPr sz="20000" b="0" i="0" spc="-1050">
                <a:solidFill>
                  <a:schemeClr val="bg1"/>
                </a:solidFill>
                <a:latin typeface="Poppins Medium" pitchFamily="2" charset="77"/>
                <a:cs typeface="Poppins Medium" pitchFamily="2" charset="77"/>
              </a:defRPr>
            </a:lvl1pPr>
            <a:lvl5pPr>
              <a:defRPr/>
            </a:lvl5pPr>
          </a:lstStyle>
          <a:p>
            <a:pPr lvl="0"/>
            <a:r>
              <a:rPr lang="en-US" err="1"/>
              <a:t>x.xm</a:t>
            </a:r>
            <a:endParaRPr lang="en-US"/>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12212049" y="5739595"/>
            <a:ext cx="6950061" cy="467436"/>
          </a:xfrm>
        </p:spPr>
        <p:txBody>
          <a:bodyPr numCol="1" spcCol="756000"/>
          <a:lstStyle>
            <a:lvl1pPr marL="0" indent="0">
              <a:buFont typeface="Arial" panose="020B0604020202020204" pitchFamily="34" charset="0"/>
              <a:buNone/>
              <a:defRPr sz="2800"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a:p>
        </p:txBody>
      </p:sp>
    </p:spTree>
    <p:extLst>
      <p:ext uri="{BB962C8B-B14F-4D97-AF65-F5344CB8AC3E}">
        <p14:creationId xmlns:p14="http://schemas.microsoft.com/office/powerpoint/2010/main" val="190809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2050" y="2489725"/>
            <a:ext cx="15163800" cy="7484538"/>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952502" y="885878"/>
            <a:ext cx="18160886" cy="664797"/>
          </a:xfrm>
        </p:spPr>
        <p:txBody>
          <a:bodyPr lIns="0" tIns="0" rIns="0" bIns="0" anchor="t" anchorCtr="0"/>
          <a:lstStyle>
            <a:lvl1pPr>
              <a:defRPr>
                <a:solidFill>
                  <a:schemeClr val="bg1"/>
                </a:solidFill>
              </a:defRPr>
            </a:lvl1pPr>
          </a:lstStyle>
          <a:p>
            <a:r>
              <a:rPr lang="en-US"/>
              <a:t>Click to edit Master title style</a:t>
            </a:r>
            <a:endParaRPr lang="en-GB"/>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952500" y="1860007"/>
            <a:ext cx="8378825" cy="430887"/>
          </a:xfrm>
        </p:spPr>
        <p:txBody>
          <a:bodyPr/>
          <a:lstStyle>
            <a:lvl1pPr>
              <a:lnSpc>
                <a:spcPct val="100000"/>
              </a:lnSpc>
              <a:buFont typeface="Arial" panose="020B0604020202020204" pitchFamily="34" charset="0"/>
              <a:buNone/>
              <a:defRPr sz="2800">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952500" y="9852320"/>
            <a:ext cx="5178425" cy="283154"/>
          </a:xfrm>
        </p:spPr>
        <p:txBody>
          <a:bodyPr tIns="0" bIns="0" anchor="t" anchorCtr="0"/>
          <a:lstStyle>
            <a:lvl1pPr marL="358775" indent="-358775">
              <a:spcBef>
                <a:spcPts val="0"/>
              </a:spcBef>
              <a:buSzPct val="200000"/>
              <a:buFontTx/>
              <a:buBlip>
                <a:blip r:embed="rId4">
                  <a:extLst>
                    <a:ext uri="{96DAC541-7B7A-43D3-8B79-37D633B846F1}">
                      <asvg:svgBlip xmlns:asvg="http://schemas.microsoft.com/office/drawing/2016/SVG/main" r:embed="rId5"/>
                    </a:ext>
                  </a:extLst>
                </a:blip>
              </a:buBlip>
              <a:defRPr sz="2400"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952500" y="9132388"/>
            <a:ext cx="5178425" cy="283154"/>
          </a:xfrm>
        </p:spPr>
        <p:txBody>
          <a:bodyPr tIns="0" bIns="0" anchor="t" anchorCtr="0"/>
          <a:lstStyle>
            <a:lvl1pPr marL="358775" indent="-358775">
              <a:spcBef>
                <a:spcPts val="0"/>
              </a:spcBef>
              <a:buSzPct val="200000"/>
              <a:buFontTx/>
              <a:buBlip>
                <a:blip r:embed="rId6">
                  <a:extLst>
                    <a:ext uri="{96DAC541-7B7A-43D3-8B79-37D633B846F1}">
                      <asvg:svgBlip xmlns:asvg="http://schemas.microsoft.com/office/drawing/2016/SVG/main" r:embed="rId7"/>
                    </a:ext>
                  </a:extLst>
                </a:blip>
              </a:buBlip>
              <a:defRPr sz="2400"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6236051" y="6865808"/>
            <a:ext cx="3816000" cy="283154"/>
          </a:xfrm>
        </p:spPr>
        <p:txBody>
          <a:bodyPr wrap="square" tIns="0" bIns="0" anchor="t" anchorCtr="0">
            <a:spAutoFit/>
          </a:bodyPr>
          <a:lstStyle>
            <a:lvl1pPr marL="358775" indent="-358775">
              <a:spcBef>
                <a:spcPts val="0"/>
              </a:spcBef>
              <a:buSzPct val="200000"/>
              <a:buFontTx/>
              <a:buBlip>
                <a:blip r:embed="rId4">
                  <a:extLst>
                    <a:ext uri="{96DAC541-7B7A-43D3-8B79-37D633B846F1}">
                      <asvg:svgBlip xmlns:asvg="http://schemas.microsoft.com/office/drawing/2016/SVG/main" r:embed="rId5"/>
                    </a:ext>
                  </a:extLst>
                </a:blip>
              </a:buBlip>
              <a:defRPr sz="2400"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9769626" y="5006675"/>
            <a:ext cx="3816000" cy="283154"/>
          </a:xfrm>
        </p:spPr>
        <p:txBody>
          <a:bodyPr wrap="square" tIns="0" bIns="0" anchor="t" anchorCtr="0">
            <a:spAutoFit/>
          </a:bodyPr>
          <a:lstStyle>
            <a:lvl1pPr marL="358775" indent="-358775">
              <a:spcBef>
                <a:spcPts val="0"/>
              </a:spcBef>
              <a:buSzPct val="200000"/>
              <a:buFontTx/>
              <a:buBlip>
                <a:blip r:embed="rId6">
                  <a:extLst>
                    <a:ext uri="{96DAC541-7B7A-43D3-8B79-37D633B846F1}">
                      <asvg:svgBlip xmlns:asvg="http://schemas.microsoft.com/office/drawing/2016/SVG/main" r:embed="rId7"/>
                    </a:ext>
                  </a:extLst>
                </a:blip>
              </a:buBlip>
              <a:defRPr sz="2400"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264215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952501" y="10690760"/>
            <a:ext cx="12492038" cy="184666"/>
          </a:xfrm>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5469100" y="952500"/>
            <a:ext cx="9165900" cy="1938992"/>
          </a:xfrm>
        </p:spPr>
        <p:txBody>
          <a:bodyPr lIns="0" tIns="0" rIns="0" bIns="0" anchor="b" anchorCtr="0"/>
          <a:lstStyle>
            <a:lvl1pPr algn="ctr">
              <a:defRPr sz="7000">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989123" y="3566675"/>
            <a:ext cx="18124266" cy="901465"/>
          </a:xfrm>
        </p:spPr>
        <p:txBody>
          <a:bodyPr/>
          <a:lstStyle>
            <a:lvl1pPr algn="ctr">
              <a:defRPr sz="5400">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5515177" y="8730298"/>
            <a:ext cx="0" cy="1243965"/>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a:p>
        </p:txBody>
      </p:sp>
      <p:sp>
        <p:nvSpPr>
          <p:cNvPr id="15" name="object 38">
            <a:extLst>
              <a:ext uri="{FF2B5EF4-FFF2-40B4-BE49-F238E27FC236}">
                <a16:creationId xmlns:a16="http://schemas.microsoft.com/office/drawing/2014/main" id="{5C6A6A71-005C-4561-B24C-20036B336094}"/>
              </a:ext>
            </a:extLst>
          </p:cNvPr>
          <p:cNvSpPr/>
          <p:nvPr userDrawn="1"/>
        </p:nvSpPr>
        <p:spPr>
          <a:xfrm>
            <a:off x="16117888" y="8730298"/>
            <a:ext cx="0" cy="1243965"/>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952501" y="8644306"/>
            <a:ext cx="2797741" cy="367408"/>
          </a:xfrm>
          <a:prstGeom prst="rect">
            <a:avLst/>
          </a:prstGeom>
        </p:spPr>
        <p:txBody>
          <a:bodyPr vert="horz" wrap="square" lIns="0" tIns="13335" rIns="0" bIns="0" rtlCol="0">
            <a:spAutoFit/>
          </a:bodyPr>
          <a:lstStyle/>
          <a:p>
            <a:pPr marL="12700">
              <a:lnSpc>
                <a:spcPct val="100000"/>
              </a:lnSpc>
              <a:spcBef>
                <a:spcPts val="105"/>
              </a:spcBef>
            </a:pPr>
            <a:r>
              <a:rPr sz="2300" b="0" i="0" spc="-20">
                <a:solidFill>
                  <a:srgbClr val="FFFFFF"/>
                </a:solidFill>
                <a:latin typeface="Poppins Medium" pitchFamily="2" charset="77"/>
                <a:cs typeface="Poppins Medium" pitchFamily="2" charset="77"/>
              </a:rPr>
              <a:t>Associated</a:t>
            </a:r>
            <a:r>
              <a:rPr sz="2300" b="0" i="0" spc="-100">
                <a:solidFill>
                  <a:srgbClr val="FFFFFF"/>
                </a:solidFill>
                <a:latin typeface="Poppins Medium" pitchFamily="2" charset="77"/>
                <a:cs typeface="Poppins Medium" pitchFamily="2" charset="77"/>
              </a:rPr>
              <a:t> </a:t>
            </a:r>
            <a:r>
              <a:rPr sz="2300" b="0" i="0" spc="-25">
                <a:solidFill>
                  <a:srgbClr val="FFFFFF"/>
                </a:solidFill>
                <a:latin typeface="Poppins Medium" pitchFamily="2" charset="77"/>
                <a:cs typeface="Poppins Medium" pitchFamily="2" charset="77"/>
              </a:rPr>
              <a:t>with</a:t>
            </a:r>
            <a:endParaRPr sz="2300"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6456517" y="8644306"/>
            <a:ext cx="2875451" cy="367408"/>
          </a:xfrm>
          <a:prstGeom prst="rect">
            <a:avLst/>
          </a:prstGeom>
        </p:spPr>
        <p:txBody>
          <a:bodyPr vert="horz" wrap="square" lIns="0" tIns="13335" rIns="0" bIns="0" rtlCol="0">
            <a:spAutoFit/>
          </a:bodyPr>
          <a:lstStyle/>
          <a:p>
            <a:pPr marL="12700">
              <a:lnSpc>
                <a:spcPct val="100000"/>
              </a:lnSpc>
              <a:spcBef>
                <a:spcPts val="105"/>
              </a:spcBef>
            </a:pPr>
            <a:r>
              <a:rPr sz="2300" b="0" i="0" spc="-20">
                <a:solidFill>
                  <a:srgbClr val="FFFFFF"/>
                </a:solidFill>
                <a:latin typeface="Poppins Medium" pitchFamily="2" charset="77"/>
                <a:cs typeface="Poppins Medium" pitchFamily="2" charset="77"/>
              </a:rPr>
              <a:t>Supported</a:t>
            </a:r>
            <a:r>
              <a:rPr sz="2300" b="0" i="0" spc="-110">
                <a:solidFill>
                  <a:srgbClr val="FFFFFF"/>
                </a:solidFill>
                <a:latin typeface="Poppins Medium" pitchFamily="2" charset="77"/>
                <a:cs typeface="Poppins Medium" pitchFamily="2" charset="77"/>
              </a:rPr>
              <a:t> </a:t>
            </a:r>
            <a:r>
              <a:rPr sz="2300" b="0" i="0" spc="-20">
                <a:solidFill>
                  <a:srgbClr val="FFFFFF"/>
                </a:solidFill>
                <a:latin typeface="Poppins Medium" pitchFamily="2" charset="77"/>
                <a:cs typeface="Poppins Medium" pitchFamily="2" charset="77"/>
              </a:rPr>
              <a:t>by</a:t>
            </a:r>
            <a:endParaRPr sz="2300"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6755832" y="8644306"/>
            <a:ext cx="2875449" cy="367408"/>
          </a:xfrm>
          <a:prstGeom prst="rect">
            <a:avLst/>
          </a:prstGeom>
        </p:spPr>
        <p:txBody>
          <a:bodyPr vert="horz" wrap="square" lIns="0" tIns="13335" rIns="0" bIns="0" rtlCol="0">
            <a:spAutoFit/>
          </a:bodyPr>
          <a:lstStyle/>
          <a:p>
            <a:pPr marL="12700">
              <a:lnSpc>
                <a:spcPct val="100000"/>
              </a:lnSpc>
              <a:spcBef>
                <a:spcPts val="105"/>
              </a:spcBef>
            </a:pPr>
            <a:r>
              <a:rPr sz="2300" b="0" i="0" spc="-20">
                <a:solidFill>
                  <a:srgbClr val="FFFFFF"/>
                </a:solidFill>
                <a:latin typeface="Poppins Medium" pitchFamily="2" charset="77"/>
                <a:cs typeface="Poppins Medium" pitchFamily="2" charset="77"/>
              </a:rPr>
              <a:t>Hosted</a:t>
            </a:r>
            <a:r>
              <a:rPr sz="2300" b="0" i="0" spc="-105">
                <a:solidFill>
                  <a:srgbClr val="FFFFFF"/>
                </a:solidFill>
                <a:latin typeface="Poppins Medium" pitchFamily="2" charset="77"/>
                <a:cs typeface="Poppins Medium" pitchFamily="2" charset="77"/>
              </a:rPr>
              <a:t> </a:t>
            </a:r>
            <a:r>
              <a:rPr sz="2300" b="0" i="0" spc="-25">
                <a:solidFill>
                  <a:srgbClr val="FFFFFF"/>
                </a:solidFill>
                <a:latin typeface="Poppins Medium" pitchFamily="2" charset="77"/>
                <a:cs typeface="Poppins Medium" pitchFamily="2" charset="77"/>
              </a:rPr>
              <a:t>at</a:t>
            </a:r>
            <a:endParaRPr sz="2300" b="0" i="0">
              <a:latin typeface="Poppins Medium" pitchFamily="2" charset="77"/>
              <a:cs typeface="Poppins Medium" pitchFamily="2" charset="77"/>
            </a:endParaRPr>
          </a:p>
        </p:txBody>
      </p:sp>
    </p:spTree>
    <p:extLst>
      <p:ext uri="{BB962C8B-B14F-4D97-AF65-F5344CB8AC3E}">
        <p14:creationId xmlns:p14="http://schemas.microsoft.com/office/powerpoint/2010/main" val="39266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989124" y="2143595"/>
            <a:ext cx="12095052" cy="747897"/>
          </a:xfrm>
        </p:spPr>
        <p:txBody>
          <a:bodyPr lIns="0" tIns="0" rIns="0" bIns="0" anchor="b" anchorCtr="0"/>
          <a:lstStyle>
            <a:lvl1pPr algn="l">
              <a:defRPr sz="5400">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989123" y="3566675"/>
            <a:ext cx="13612702" cy="467436"/>
          </a:xfrm>
        </p:spPr>
        <p:txBody>
          <a:bodyPr/>
          <a:lstStyle>
            <a:lvl1pPr algn="l">
              <a:defRPr sz="2800">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5515177" y="8730298"/>
            <a:ext cx="0" cy="1243965"/>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a:p>
        </p:txBody>
      </p:sp>
      <p:sp>
        <p:nvSpPr>
          <p:cNvPr id="15" name="object 38">
            <a:extLst>
              <a:ext uri="{FF2B5EF4-FFF2-40B4-BE49-F238E27FC236}">
                <a16:creationId xmlns:a16="http://schemas.microsoft.com/office/drawing/2014/main" id="{5C6A6A71-005C-4561-B24C-20036B336094}"/>
              </a:ext>
            </a:extLst>
          </p:cNvPr>
          <p:cNvSpPr/>
          <p:nvPr userDrawn="1"/>
        </p:nvSpPr>
        <p:spPr>
          <a:xfrm>
            <a:off x="16117888" y="8730298"/>
            <a:ext cx="0" cy="1243965"/>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989123" y="8644306"/>
            <a:ext cx="3101143" cy="367408"/>
          </a:xfrm>
          <a:prstGeom prst="rect">
            <a:avLst/>
          </a:prstGeom>
        </p:spPr>
        <p:txBody>
          <a:bodyPr vert="horz" wrap="square" lIns="0" tIns="13335" rIns="0" bIns="0" rtlCol="0">
            <a:spAutoFit/>
          </a:bodyPr>
          <a:lstStyle/>
          <a:p>
            <a:pPr marL="12700">
              <a:lnSpc>
                <a:spcPct val="100000"/>
              </a:lnSpc>
              <a:spcBef>
                <a:spcPts val="105"/>
              </a:spcBef>
            </a:pPr>
            <a:r>
              <a:rPr sz="2300" b="0" i="0" spc="-20">
                <a:solidFill>
                  <a:srgbClr val="FFFFFF"/>
                </a:solidFill>
                <a:latin typeface="Poppins Medium" pitchFamily="2" charset="77"/>
                <a:cs typeface="Poppins Medium" pitchFamily="2" charset="77"/>
              </a:rPr>
              <a:t>Associated</a:t>
            </a:r>
            <a:r>
              <a:rPr sz="2300" b="0" i="0" spc="-100">
                <a:solidFill>
                  <a:srgbClr val="FFFFFF"/>
                </a:solidFill>
                <a:latin typeface="Poppins Medium" pitchFamily="2" charset="77"/>
                <a:cs typeface="Poppins Medium" pitchFamily="2" charset="77"/>
              </a:rPr>
              <a:t> </a:t>
            </a:r>
            <a:r>
              <a:rPr sz="2300" b="0" i="0" spc="-25">
                <a:solidFill>
                  <a:srgbClr val="FFFFFF"/>
                </a:solidFill>
                <a:latin typeface="Poppins Medium" pitchFamily="2" charset="77"/>
                <a:cs typeface="Poppins Medium" pitchFamily="2" charset="77"/>
              </a:rPr>
              <a:t>with</a:t>
            </a:r>
            <a:endParaRPr sz="2300"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6456517" y="8644306"/>
            <a:ext cx="3595531" cy="367408"/>
          </a:xfrm>
          <a:prstGeom prst="rect">
            <a:avLst/>
          </a:prstGeom>
        </p:spPr>
        <p:txBody>
          <a:bodyPr vert="horz" wrap="square" lIns="0" tIns="13335" rIns="0" bIns="0" rtlCol="0">
            <a:spAutoFit/>
          </a:bodyPr>
          <a:lstStyle/>
          <a:p>
            <a:pPr marL="12700">
              <a:lnSpc>
                <a:spcPct val="100000"/>
              </a:lnSpc>
              <a:spcBef>
                <a:spcPts val="105"/>
              </a:spcBef>
            </a:pPr>
            <a:r>
              <a:rPr sz="2300" b="0" i="0" spc="-20">
                <a:solidFill>
                  <a:srgbClr val="FFFFFF"/>
                </a:solidFill>
                <a:latin typeface="Poppins Medium" pitchFamily="2" charset="77"/>
                <a:cs typeface="Poppins Medium" pitchFamily="2" charset="77"/>
              </a:rPr>
              <a:t>Supported</a:t>
            </a:r>
            <a:r>
              <a:rPr sz="2300" b="0" i="0" spc="-110">
                <a:solidFill>
                  <a:srgbClr val="FFFFFF"/>
                </a:solidFill>
                <a:latin typeface="Poppins Medium" pitchFamily="2" charset="77"/>
                <a:cs typeface="Poppins Medium" pitchFamily="2" charset="77"/>
              </a:rPr>
              <a:t> </a:t>
            </a:r>
            <a:r>
              <a:rPr sz="2300" b="0" i="0" spc="-20">
                <a:solidFill>
                  <a:srgbClr val="FFFFFF"/>
                </a:solidFill>
                <a:latin typeface="Poppins Medium" pitchFamily="2" charset="77"/>
                <a:cs typeface="Poppins Medium" pitchFamily="2" charset="77"/>
              </a:rPr>
              <a:t>by</a:t>
            </a:r>
            <a:endParaRPr sz="2300"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6755832" y="8644306"/>
            <a:ext cx="2406277" cy="367408"/>
          </a:xfrm>
          <a:prstGeom prst="rect">
            <a:avLst/>
          </a:prstGeom>
        </p:spPr>
        <p:txBody>
          <a:bodyPr vert="horz" wrap="square" lIns="0" tIns="13335" rIns="0" bIns="0" rtlCol="0">
            <a:spAutoFit/>
          </a:bodyPr>
          <a:lstStyle/>
          <a:p>
            <a:pPr marL="12700">
              <a:lnSpc>
                <a:spcPct val="100000"/>
              </a:lnSpc>
              <a:spcBef>
                <a:spcPts val="105"/>
              </a:spcBef>
            </a:pPr>
            <a:r>
              <a:rPr sz="2300" b="0" i="0" spc="-20">
                <a:solidFill>
                  <a:srgbClr val="FFFFFF"/>
                </a:solidFill>
                <a:latin typeface="Poppins Medium" pitchFamily="2" charset="77"/>
                <a:cs typeface="Poppins Medium" pitchFamily="2" charset="77"/>
              </a:rPr>
              <a:t>Hosted</a:t>
            </a:r>
            <a:r>
              <a:rPr sz="2300" b="0" i="0" spc="-105">
                <a:solidFill>
                  <a:srgbClr val="FFFFFF"/>
                </a:solidFill>
                <a:latin typeface="Poppins Medium" pitchFamily="2" charset="77"/>
                <a:cs typeface="Poppins Medium" pitchFamily="2" charset="77"/>
              </a:rPr>
              <a:t> </a:t>
            </a:r>
            <a:r>
              <a:rPr sz="2300" b="0" i="0" spc="-25">
                <a:solidFill>
                  <a:srgbClr val="FFFFFF"/>
                </a:solidFill>
                <a:latin typeface="Poppins Medium" pitchFamily="2" charset="77"/>
                <a:cs typeface="Poppins Medium" pitchFamily="2" charset="77"/>
              </a:rPr>
              <a:t>at</a:t>
            </a:r>
            <a:endParaRPr sz="2300" b="0" i="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952851" y="8245475"/>
            <a:ext cx="18209260"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a:p>
        </p:txBody>
      </p:sp>
    </p:spTree>
    <p:extLst>
      <p:ext uri="{BB962C8B-B14F-4D97-AF65-F5344CB8AC3E}">
        <p14:creationId xmlns:p14="http://schemas.microsoft.com/office/powerpoint/2010/main" val="44034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907034" y="952500"/>
            <a:ext cx="6565704" cy="747897"/>
          </a:xfrm>
        </p:spPr>
        <p:txBody>
          <a:bodyPr lIns="0" tIns="0" rIns="0" bIns="0" anchor="t" anchorCtr="0"/>
          <a:lstStyle>
            <a:lvl1pPr algn="l">
              <a:defRPr sz="54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907034" y="7350424"/>
            <a:ext cx="6565704" cy="495520"/>
          </a:xfrm>
        </p:spPr>
        <p:txBody>
          <a:bodyPr wrap="square" anchor="b" anchorCtr="0">
            <a:spAutoFit/>
          </a:bodyPr>
          <a:lstStyle>
            <a:lvl1pPr marL="0" indent="0" algn="l">
              <a:buNone/>
              <a:defRPr sz="2800" b="1" i="0">
                <a:solidFill>
                  <a:schemeClr val="tx1"/>
                </a:solidFill>
                <a:latin typeface="Poppins SemiBold" pitchFamily="2" charset="77"/>
                <a:cs typeface="Poppi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906463" y="8081402"/>
            <a:ext cx="6111875" cy="4006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906463" y="9603944"/>
            <a:ext cx="6111875" cy="4006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906463" y="10240089"/>
            <a:ext cx="6111875" cy="4006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8534400" y="0"/>
            <a:ext cx="11569700" cy="11309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42550" y="4783138"/>
            <a:ext cx="8153400" cy="1743075"/>
          </a:xfrm>
          <a:prstGeom prst="rect">
            <a:avLst/>
          </a:prstGeom>
        </p:spPr>
      </p:pic>
    </p:spTree>
    <p:extLst>
      <p:ext uri="{BB962C8B-B14F-4D97-AF65-F5344CB8AC3E}">
        <p14:creationId xmlns:p14="http://schemas.microsoft.com/office/powerpoint/2010/main" val="260848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2470151" y="4722369"/>
            <a:ext cx="15163800" cy="1864613"/>
          </a:xfrm>
        </p:spPr>
        <p:txBody>
          <a:bodyPr anchor="ctr"/>
          <a:lstStyle>
            <a:lvl1pPr algn="ctr">
              <a:defRPr sz="7000"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9099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2468563" y="6070992"/>
            <a:ext cx="15163800" cy="1384482"/>
          </a:xfrm>
        </p:spPr>
        <p:txBody>
          <a:bodyPr anchor="ctr"/>
          <a:lstStyle>
            <a:lvl1pPr algn="ctr">
              <a:defRPr sz="4400"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73762" y="3782467"/>
            <a:ext cx="8153400" cy="1743075"/>
          </a:xfrm>
          <a:prstGeom prst="rect">
            <a:avLst/>
          </a:prstGeom>
        </p:spPr>
      </p:pic>
    </p:spTree>
    <p:extLst>
      <p:ext uri="{BB962C8B-B14F-4D97-AF65-F5344CB8AC3E}">
        <p14:creationId xmlns:p14="http://schemas.microsoft.com/office/powerpoint/2010/main" val="14008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952851" y="10550675"/>
            <a:ext cx="18209260"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73762" y="4783138"/>
            <a:ext cx="8153400" cy="1743075"/>
          </a:xfrm>
          <a:prstGeom prst="rect">
            <a:avLst/>
          </a:prstGeom>
        </p:spPr>
      </p:pic>
    </p:spTree>
    <p:extLst>
      <p:ext uri="{BB962C8B-B14F-4D97-AF65-F5344CB8AC3E}">
        <p14:creationId xmlns:p14="http://schemas.microsoft.com/office/powerpoint/2010/main" val="281610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Imag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96824" y="10795207"/>
            <a:ext cx="4521485" cy="184666"/>
          </a:xfrm>
        </p:spPr>
        <p:txBody>
          <a:bodyPr/>
          <a:lstStyle/>
          <a:p>
            <a:r>
              <a:rPr lang="en-GB"/>
              <a:t>Immunization, Vaccines and Biologicals</a:t>
            </a:r>
          </a:p>
        </p:txBody>
      </p:sp>
      <p:sp>
        <p:nvSpPr>
          <p:cNvPr id="5" name="Slide Number Placeholder 3"/>
          <p:cNvSpPr>
            <a:spLocks noGrp="1"/>
          </p:cNvSpPr>
          <p:nvPr>
            <p:ph type="sldNum" sz="quarter" idx="11"/>
          </p:nvPr>
        </p:nvSpPr>
        <p:spPr>
          <a:xfrm>
            <a:off x="15385690" y="10795207"/>
            <a:ext cx="4523423" cy="184666"/>
          </a:xfrm>
        </p:spPr>
        <p:txBody>
          <a:bodyPr/>
          <a:lstStyle/>
          <a:p>
            <a:r>
              <a:rPr lang="en-US"/>
              <a:t>Slide </a:t>
            </a:r>
            <a:fld id="{A6B11658-9158-4FE0-A7CA-F26E3C091EE1}" type="slidenum">
              <a:rPr lang="en-US" smtClean="0"/>
              <a:pPr/>
              <a:t>‹#›</a:t>
            </a:fld>
            <a:r>
              <a:rPr lang="en-US"/>
              <a:t> of 45</a:t>
            </a:r>
          </a:p>
        </p:txBody>
      </p:sp>
      <p:sp>
        <p:nvSpPr>
          <p:cNvPr id="7" name="Title 4"/>
          <p:cNvSpPr>
            <a:spLocks noGrp="1"/>
          </p:cNvSpPr>
          <p:nvPr>
            <p:ph type="title"/>
          </p:nvPr>
        </p:nvSpPr>
        <p:spPr>
          <a:xfrm>
            <a:off x="196824" y="122442"/>
            <a:ext cx="19712288" cy="670953"/>
          </a:xfrm>
        </p:spPr>
        <p:txBody>
          <a:bodyPr/>
          <a:lstStyle/>
          <a:p>
            <a:r>
              <a:rPr lang="en-US"/>
              <a:t>Click to edit Master title style</a:t>
            </a:r>
          </a:p>
        </p:txBody>
      </p:sp>
    </p:spTree>
    <p:extLst>
      <p:ext uri="{BB962C8B-B14F-4D97-AF65-F5344CB8AC3E}">
        <p14:creationId xmlns:p14="http://schemas.microsoft.com/office/powerpoint/2010/main" val="387960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907034" y="952500"/>
            <a:ext cx="6565704" cy="747897"/>
          </a:xfrm>
        </p:spPr>
        <p:txBody>
          <a:bodyPr lIns="0" tIns="0" rIns="0" bIns="0" anchor="t" anchorCtr="0"/>
          <a:lstStyle>
            <a:lvl1pPr algn="l">
              <a:defRPr sz="54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907034" y="7350424"/>
            <a:ext cx="6565704" cy="495520"/>
          </a:xfrm>
        </p:spPr>
        <p:txBody>
          <a:bodyPr wrap="square" anchor="b" anchorCtr="0">
            <a:spAutoFit/>
          </a:bodyPr>
          <a:lstStyle>
            <a:lvl1pPr marL="0" indent="0" algn="l">
              <a:buNone/>
              <a:defRPr sz="2800" b="1" i="0">
                <a:solidFill>
                  <a:schemeClr val="tx1"/>
                </a:solidFill>
                <a:latin typeface="Poppins SemiBold" pitchFamily="2" charset="77"/>
                <a:cs typeface="Poppi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906463" y="8081402"/>
            <a:ext cx="6111875" cy="4006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906463" y="9603944"/>
            <a:ext cx="6111875" cy="4006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906463" y="10240089"/>
            <a:ext cx="6111875" cy="4006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8534400" y="0"/>
            <a:ext cx="11569700" cy="11309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295188" y="3662412"/>
            <a:ext cx="4048125" cy="3000375"/>
          </a:xfrm>
          <a:prstGeom prst="rect">
            <a:avLst/>
          </a:prstGeom>
        </p:spPr>
      </p:pic>
    </p:spTree>
    <p:extLst>
      <p:ext uri="{BB962C8B-B14F-4D97-AF65-F5344CB8AC3E}">
        <p14:creationId xmlns:p14="http://schemas.microsoft.com/office/powerpoint/2010/main" val="5080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907034" y="952500"/>
            <a:ext cx="6565704" cy="747897"/>
          </a:xfrm>
        </p:spPr>
        <p:txBody>
          <a:bodyPr lIns="0" tIns="0" rIns="0" bIns="0" anchor="t" anchorCtr="0"/>
          <a:lstStyle>
            <a:lvl1pPr algn="l">
              <a:defRPr sz="54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907034" y="5159155"/>
            <a:ext cx="6565704" cy="495520"/>
          </a:xfrm>
        </p:spPr>
        <p:txBody>
          <a:bodyPr wrap="square" anchor="b" anchorCtr="0">
            <a:spAutoFit/>
          </a:bodyPr>
          <a:lstStyle>
            <a:lvl1pPr marL="0" indent="0" algn="l">
              <a:buNone/>
              <a:defRPr sz="2800" b="1" i="0">
                <a:solidFill>
                  <a:schemeClr val="tx1"/>
                </a:solidFill>
                <a:latin typeface="Poppins SemiBold" pitchFamily="2" charset="77"/>
                <a:cs typeface="Poppi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906463" y="5890133"/>
            <a:ext cx="6111875" cy="4006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906463" y="7412675"/>
            <a:ext cx="6111875" cy="4006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906463" y="8048820"/>
            <a:ext cx="6111875" cy="4006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0451" y="9483725"/>
            <a:ext cx="5007429" cy="1066800"/>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8534401" y="0"/>
            <a:ext cx="11569700" cy="11309350"/>
          </a:xfrm>
          <a:solidFill>
            <a:schemeClr val="bg2"/>
          </a:solidFill>
        </p:spPr>
        <p:txBody>
          <a:bodyPr bIns="1764000" anchor="ctr">
            <a:noAutofit/>
          </a:bodyPr>
          <a:lstStyle>
            <a:lvl1pPr algn="ctr">
              <a:defRPr sz="3600" b="1"/>
            </a:lvl1pPr>
          </a:lstStyle>
          <a:p>
            <a:r>
              <a:rPr lang="en-GB"/>
              <a:t>Click icon to insert image</a:t>
            </a:r>
          </a:p>
        </p:txBody>
      </p:sp>
    </p:spTree>
    <p:extLst>
      <p:ext uri="{BB962C8B-B14F-4D97-AF65-F5344CB8AC3E}">
        <p14:creationId xmlns:p14="http://schemas.microsoft.com/office/powerpoint/2010/main" val="187454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8534401" y="0"/>
            <a:ext cx="11569700" cy="11309350"/>
          </a:xfrm>
          <a:solidFill>
            <a:schemeClr val="bg2"/>
          </a:solidFill>
        </p:spPr>
        <p:txBody>
          <a:bodyPr bIns="1764000" anchor="ctr">
            <a:noAutofit/>
          </a:bodyPr>
          <a:lstStyle>
            <a:lvl1pPr algn="ctr">
              <a:defRPr sz="3600" b="1"/>
            </a:lvl1pPr>
          </a:lstStyle>
          <a:p>
            <a:r>
              <a:rPr lang="en-GB"/>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907034" y="952500"/>
            <a:ext cx="6565704" cy="747897"/>
          </a:xfrm>
        </p:spPr>
        <p:txBody>
          <a:bodyPr lIns="0" tIns="0" rIns="0" bIns="0" anchor="t" anchorCtr="0"/>
          <a:lstStyle>
            <a:lvl1pPr algn="l">
              <a:defRPr sz="54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907034" y="5159155"/>
            <a:ext cx="6565704" cy="495520"/>
          </a:xfrm>
        </p:spPr>
        <p:txBody>
          <a:bodyPr wrap="square" anchor="b" anchorCtr="0">
            <a:spAutoFit/>
          </a:bodyPr>
          <a:lstStyle>
            <a:lvl1pPr marL="0" indent="0" algn="l">
              <a:buNone/>
              <a:defRPr sz="2800" b="1" i="0">
                <a:solidFill>
                  <a:schemeClr val="tx1"/>
                </a:solidFill>
                <a:latin typeface="Poppins SemiBold" pitchFamily="2" charset="77"/>
                <a:cs typeface="Poppi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906463" y="5890133"/>
            <a:ext cx="6111875" cy="4006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906463" y="7412675"/>
            <a:ext cx="6111875" cy="4006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906463" y="8048820"/>
            <a:ext cx="6111875" cy="4006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0451" y="9492803"/>
            <a:ext cx="1238250" cy="914400"/>
          </a:xfrm>
          <a:prstGeom prst="rect">
            <a:avLst/>
          </a:prstGeom>
        </p:spPr>
      </p:pic>
    </p:spTree>
    <p:extLst>
      <p:ext uri="{BB962C8B-B14F-4D97-AF65-F5344CB8AC3E}">
        <p14:creationId xmlns:p14="http://schemas.microsoft.com/office/powerpoint/2010/main" val="306536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952502" y="885878"/>
            <a:ext cx="9387580" cy="683264"/>
          </a:xfrm>
          <a:prstGeom prst="rect">
            <a:avLst/>
          </a:prstGeom>
        </p:spPr>
        <p:txBody>
          <a:bodyPr vert="horz" wrap="square" lIns="0" tIns="0" rIns="0" bIns="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952501" y="2558675"/>
            <a:ext cx="17768887" cy="2579552"/>
          </a:xfrm>
          <a:prstGeom prst="rect">
            <a:avLst/>
          </a:prstGeom>
        </p:spPr>
        <p:txBody>
          <a:bodyPr vert="horz" wrap="square"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952501" y="10690760"/>
            <a:ext cx="12492038" cy="184666"/>
          </a:xfrm>
          <a:prstGeom prst="rect">
            <a:avLst/>
          </a:prstGeom>
        </p:spPr>
        <p:txBody>
          <a:bodyPr vert="horz" lIns="0" tIns="0" rIns="0" bIns="0" rtlCol="0" anchor="t" anchorCtr="0">
            <a:spAutoFit/>
          </a:bodyPr>
          <a:lstStyle>
            <a:lvl1pPr algn="l">
              <a:defRPr sz="1200">
                <a:solidFill>
                  <a:schemeClr val="tx1">
                    <a:tint val="75000"/>
                  </a:schemeClr>
                </a:solidFill>
                <a:latin typeface="Poppins" pitchFamily="2" charset="77"/>
                <a:cs typeface="Poppins" pitchFamily="2" charset="77"/>
              </a:defRPr>
            </a:lvl1pPr>
          </a:lstStyle>
          <a:p>
            <a:pPr marL="12700">
              <a:spcBef>
                <a:spcPts val="125"/>
              </a:spcBef>
            </a:pPr>
            <a:r>
              <a:rPr lang="en-GB" spc="5"/>
              <a:t>Immunization, Vaccines and Biologicals</a:t>
            </a:r>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7633950" y="10690760"/>
            <a:ext cx="1479438" cy="184666"/>
          </a:xfrm>
          <a:prstGeom prst="rect">
            <a:avLst/>
          </a:prstGeom>
        </p:spPr>
        <p:txBody>
          <a:bodyPr vert="horz" wrap="square" lIns="0" tIns="0" rIns="0" bIns="0" rtlCol="0" anchor="t" anchorCtr="0">
            <a:spAutoFit/>
          </a:bodyPr>
          <a:lstStyle>
            <a:lvl1pPr algn="r">
              <a:defRPr sz="1200">
                <a:solidFill>
                  <a:schemeClr val="tx1">
                    <a:tint val="75000"/>
                  </a:schemeClr>
                </a:solidFill>
                <a:latin typeface="Poppins" pitchFamily="2" charset="77"/>
                <a:cs typeface="Poppins" pitchFamily="2" charset="77"/>
              </a:defRPr>
            </a:lvl1pPr>
          </a:lstStyle>
          <a:p>
            <a:fld id="{E2E31AFC-DF42-41A5-B57C-06A83BBA6616}" type="slidenum">
              <a:rPr lang="en-GB" smtClean="0"/>
              <a:pPr/>
              <a:t>‹#›</a:t>
            </a:fld>
            <a:endParaRPr lang="en-GB"/>
          </a:p>
        </p:txBody>
      </p:sp>
    </p:spTree>
    <p:extLst>
      <p:ext uri="{BB962C8B-B14F-4D97-AF65-F5344CB8AC3E}">
        <p14:creationId xmlns:p14="http://schemas.microsoft.com/office/powerpoint/2010/main" val="3344203003"/>
      </p:ext>
    </p:extLst>
  </p:cSld>
  <p:clrMap bg1="lt1" tx1="dk1" bg2="lt2" tx2="dk2" accent1="accent1" accent2="accent2" accent3="accent3" accent4="accent4" accent5="accent5" accent6="accent6" hlink="hlink" folHlink="folHlink"/>
  <p:sldLayoutIdLst>
    <p:sldLayoutId id="2147483785" r:id="rId1"/>
    <p:sldLayoutId id="2147483767" r:id="rId2"/>
    <p:sldLayoutId id="2147483769" r:id="rId3"/>
    <p:sldLayoutId id="2147483770" r:id="rId4"/>
    <p:sldLayoutId id="2147483771" r:id="rId5"/>
    <p:sldLayoutId id="2147483774" r:id="rId6"/>
    <p:sldLayoutId id="2147483775" r:id="rId7"/>
    <p:sldLayoutId id="2147483772" r:id="rId8"/>
    <p:sldLayoutId id="2147483773" r:id="rId9"/>
    <p:sldLayoutId id="2147483669" r:id="rId10"/>
    <p:sldLayoutId id="2147483670" r:id="rId11"/>
    <p:sldLayoutId id="2147483783" r:id="rId12"/>
    <p:sldLayoutId id="2147483784" r:id="rId13"/>
    <p:sldLayoutId id="2147483696" r:id="rId14"/>
    <p:sldLayoutId id="2147483683" r:id="rId15"/>
    <p:sldLayoutId id="2147483751" r:id="rId16"/>
    <p:sldLayoutId id="2147483748" r:id="rId17"/>
    <p:sldLayoutId id="2147483749" r:id="rId18"/>
    <p:sldLayoutId id="2147483678" r:id="rId19"/>
    <p:sldLayoutId id="2147483788" r:id="rId20"/>
    <p:sldLayoutId id="2147483680" r:id="rId21"/>
    <p:sldLayoutId id="2147483781" r:id="rId22"/>
    <p:sldLayoutId id="2147483782" r:id="rId23"/>
    <p:sldLayoutId id="2147483668" r:id="rId24"/>
    <p:sldLayoutId id="2147483671" r:id="rId25"/>
    <p:sldLayoutId id="2147483679" r:id="rId26"/>
    <p:sldLayoutId id="2147483682" r:id="rId27"/>
    <p:sldLayoutId id="2147483687" r:id="rId28"/>
    <p:sldLayoutId id="2147483672" r:id="rId29"/>
    <p:sldLayoutId id="2147483673" r:id="rId30"/>
    <p:sldLayoutId id="2147483786" r:id="rId31"/>
    <p:sldLayoutId id="2147483787" r:id="rId32"/>
    <p:sldLayoutId id="2147483780" r:id="rId33"/>
    <p:sldLayoutId id="2147483750" r:id="rId34"/>
    <p:sldLayoutId id="2147483752" r:id="rId35"/>
    <p:sldLayoutId id="2147483746" r:id="rId36"/>
    <p:sldLayoutId id="2147483681" r:id="rId37"/>
    <p:sldLayoutId id="2147483777" r:id="rId38"/>
    <p:sldLayoutId id="2147483779" r:id="rId39"/>
    <p:sldLayoutId id="2147483778" r:id="rId40"/>
    <p:sldLayoutId id="2147483692" r:id="rId41"/>
    <p:sldLayoutId id="2147483693" r:id="rId42"/>
    <p:sldLayoutId id="2147483695" r:id="rId43"/>
    <p:sldLayoutId id="2147483754" r:id="rId44"/>
    <p:sldLayoutId id="2147483763" r:id="rId45"/>
    <p:sldLayoutId id="2147483694" r:id="rId46"/>
    <p:sldLayoutId id="2147483686" r:id="rId47"/>
    <p:sldLayoutId id="2147483764" r:id="rId48"/>
    <p:sldLayoutId id="2147483762" r:id="rId49"/>
    <p:sldLayoutId id="2147483758" r:id="rId50"/>
    <p:sldLayoutId id="2147483761" r:id="rId51"/>
    <p:sldLayoutId id="2147483759" r:id="rId52"/>
    <p:sldLayoutId id="2147483766" r:id="rId53"/>
    <p:sldLayoutId id="2147483684" r:id="rId54"/>
    <p:sldLayoutId id="2147483740" r:id="rId55"/>
    <p:sldLayoutId id="2147483685" r:id="rId56"/>
    <p:sldLayoutId id="2147483688" r:id="rId57"/>
    <p:sldLayoutId id="2147483689" r:id="rId58"/>
    <p:sldLayoutId id="2147483742" r:id="rId59"/>
    <p:sldLayoutId id="2147483690" r:id="rId60"/>
    <p:sldLayoutId id="2147483691" r:id="rId61"/>
    <p:sldLayoutId id="2147483776" r:id="rId62"/>
    <p:sldLayoutId id="2147483789" r:id="rId6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800"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914400" rtl="0" eaLnBrk="1" latinLnBrk="0" hangingPunct="1">
        <a:lnSpc>
          <a:spcPct val="120000"/>
        </a:lnSpc>
        <a:spcBef>
          <a:spcPts val="1000"/>
        </a:spcBef>
        <a:spcAft>
          <a:spcPts val="1200"/>
        </a:spcAft>
        <a:buSzPct val="75000"/>
        <a:buFontTx/>
        <a:buNone/>
        <a:defRPr sz="2400" kern="1200">
          <a:solidFill>
            <a:schemeClr val="tx1"/>
          </a:solidFill>
          <a:latin typeface="Poppins" pitchFamily="2" charset="77"/>
          <a:ea typeface="Roboto" panose="02000000000000000000" pitchFamily="2" charset="0"/>
          <a:cs typeface="Poppins" pitchFamily="2" charset="77"/>
        </a:defRPr>
      </a:lvl1pPr>
      <a:lvl2pPr marL="792000" indent="-288000" algn="l" defTabSz="914400" rtl="0" eaLnBrk="1" latinLnBrk="0" hangingPunct="1">
        <a:lnSpc>
          <a:spcPct val="120000"/>
        </a:lnSpc>
        <a:spcBef>
          <a:spcPts val="500"/>
        </a:spcBef>
        <a:spcAft>
          <a:spcPts val="1200"/>
        </a:spcAft>
        <a:buClr>
          <a:schemeClr val="accent1"/>
        </a:buClr>
        <a:buSzPct val="110000"/>
        <a:buFont typeface="Wingdings" panose="05000000000000000000" pitchFamily="2" charset="2"/>
        <a:buChar char="§"/>
        <a:defRPr sz="2000" kern="1200">
          <a:solidFill>
            <a:schemeClr val="tx1"/>
          </a:solidFill>
          <a:latin typeface="Poppins" pitchFamily="2" charset="77"/>
          <a:ea typeface="Roboto" panose="02000000000000000000" pitchFamily="2" charset="0"/>
          <a:cs typeface="Poppins" pitchFamily="2" charset="77"/>
        </a:defRPr>
      </a:lvl2pPr>
      <a:lvl3pPr marL="1152000" indent="-288000" algn="l" defTabSz="914400" rtl="0" eaLnBrk="1" latinLnBrk="0" hangingPunct="1">
        <a:lnSpc>
          <a:spcPct val="120000"/>
        </a:lnSpc>
        <a:spcBef>
          <a:spcPts val="500"/>
        </a:spcBef>
        <a:spcAft>
          <a:spcPts val="12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3pPr>
      <a:lvl4pPr marL="1512000" indent="-288000" algn="l" defTabSz="914400" rtl="0" eaLnBrk="1" latinLnBrk="0" hangingPunct="1">
        <a:lnSpc>
          <a:spcPct val="120000"/>
        </a:lnSpc>
        <a:spcBef>
          <a:spcPts val="500"/>
        </a:spcBef>
        <a:spcAft>
          <a:spcPts val="1200"/>
        </a:spcAft>
        <a:buClr>
          <a:schemeClr val="accent1"/>
        </a:buClr>
        <a:buSzPct val="110000"/>
        <a:buFont typeface="Wingdings" panose="05000000000000000000" pitchFamily="2" charset="2"/>
        <a:buChar char="§"/>
        <a:defRPr sz="1600" kern="1200">
          <a:solidFill>
            <a:schemeClr val="tx1"/>
          </a:solidFill>
          <a:latin typeface="Poppins" pitchFamily="2" charset="77"/>
          <a:ea typeface="Roboto" panose="02000000000000000000" pitchFamily="2" charset="0"/>
          <a:cs typeface="Poppins" pitchFamily="2" charset="77"/>
        </a:defRPr>
      </a:lvl4pPr>
      <a:lvl5pPr marL="1872000" indent="-288000" algn="l" defTabSz="914400" rtl="0" eaLnBrk="1" latinLnBrk="0" hangingPunct="1">
        <a:lnSpc>
          <a:spcPct val="120000"/>
        </a:lnSpc>
        <a:spcBef>
          <a:spcPts val="500"/>
        </a:spcBef>
        <a:spcAft>
          <a:spcPts val="1200"/>
        </a:spcAft>
        <a:buClr>
          <a:schemeClr val="accent1"/>
        </a:buClr>
        <a:buSzPct val="110000"/>
        <a:buFont typeface="Wingdings" panose="05000000000000000000" pitchFamily="2" charset="2"/>
        <a:buChar char="§"/>
        <a:defRPr sz="1600" kern="1200">
          <a:solidFill>
            <a:schemeClr val="tx1"/>
          </a:solidFill>
          <a:latin typeface="Poppins" pitchFamily="2" charset="77"/>
          <a:ea typeface="Roboto" panose="02000000000000000000" pitchFamily="2" charset="0"/>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1D1D1D"/>
          </p15:clr>
        </p15:guide>
        <p15:guide id="2" pos="12664" userDrawn="1">
          <p15:clr>
            <a:srgbClr val="1D1D1D"/>
          </p15:clr>
        </p15:guide>
        <p15:guide id="3" pos="600" userDrawn="1">
          <p15:clr>
            <a:srgbClr val="1D1D1D"/>
          </p15:clr>
        </p15:guide>
        <p15:guide id="4" pos="1555" userDrawn="1">
          <p15:clr>
            <a:srgbClr val="1D1D1D"/>
          </p15:clr>
        </p15:guide>
        <p15:guide id="5" pos="2510" userDrawn="1">
          <p15:clr>
            <a:srgbClr val="1D1D1D"/>
          </p15:clr>
        </p15:guide>
        <p15:guide id="6" pos="3466" userDrawn="1">
          <p15:clr>
            <a:srgbClr val="1D1D1D"/>
          </p15:clr>
        </p15:guide>
        <p15:guide id="7" pos="4421" userDrawn="1">
          <p15:clr>
            <a:srgbClr val="1D1D1D"/>
          </p15:clr>
        </p15:guide>
        <p15:guide id="8" pos="5376" userDrawn="1">
          <p15:clr>
            <a:srgbClr val="1D1D1D"/>
          </p15:clr>
        </p15:guide>
        <p15:guide id="9" pos="6332" userDrawn="1">
          <p15:clr>
            <a:srgbClr val="1D1D1D"/>
          </p15:clr>
        </p15:guide>
        <p15:guide id="10" pos="7287" userDrawn="1">
          <p15:clr>
            <a:srgbClr val="1D1D1D"/>
          </p15:clr>
        </p15:guide>
        <p15:guide id="11" pos="8242" userDrawn="1">
          <p15:clr>
            <a:srgbClr val="1D1D1D"/>
          </p15:clr>
        </p15:guide>
        <p15:guide id="12" pos="9198" userDrawn="1">
          <p15:clr>
            <a:srgbClr val="1D1D1D"/>
          </p15:clr>
        </p15:guide>
        <p15:guide id="13" pos="10153" userDrawn="1">
          <p15:clr>
            <a:srgbClr val="1D1D1D"/>
          </p15:clr>
        </p15:guide>
        <p15:guide id="14" pos="11108" userDrawn="1">
          <p15:clr>
            <a:srgbClr val="1D1D1D"/>
          </p15:clr>
        </p15:guide>
        <p15:guide id="15" pos="12064" userDrawn="1">
          <p15:clr>
            <a:srgbClr val="1D1D1D"/>
          </p15:clr>
        </p15:guide>
        <p15:guide id="16" orient="horz" userDrawn="1">
          <p15:clr>
            <a:srgbClr val="1D1D1D"/>
          </p15:clr>
        </p15:guide>
        <p15:guide id="17" orient="horz" pos="7124" userDrawn="1">
          <p15:clr>
            <a:srgbClr val="1D1D1D"/>
          </p15:clr>
        </p15:guide>
        <p15:guide id="18" orient="horz" pos="600" userDrawn="1">
          <p15:clr>
            <a:srgbClr val="1D1D1D"/>
          </p15:clr>
        </p15:guide>
        <p15:guide id="19" orient="horz" pos="3562" userDrawn="1">
          <p15:clr>
            <a:srgbClr val="1D1D1D"/>
          </p15:clr>
        </p15:guide>
        <p15:guide id="20" orient="horz" pos="6524" userDrawn="1">
          <p15:clr>
            <a:srgbClr val="1D1D1D"/>
          </p15:clr>
        </p15:guide>
        <p15:guide id="21" pos="6786" userDrawn="1">
          <p15:clr>
            <a:srgbClr val="1D1D1D"/>
          </p15:clr>
        </p15:guide>
        <p15:guide id="22" pos="5878" userDrawn="1">
          <p15:clr>
            <a:srgbClr val="1D1D1D"/>
          </p15:clr>
        </p15:guide>
        <p15:guide id="23" orient="horz" pos="3018" userDrawn="1">
          <p15:clr>
            <a:srgbClr val="1D1D1D"/>
          </p15:clr>
        </p15:guide>
        <p15:guide id="24" orient="horz" pos="6646" userDrawn="1">
          <p15:clr>
            <a:srgbClr val="1D1D1D"/>
          </p15:clr>
        </p15:guide>
        <p15:guide id="25" orient="horz" pos="2836" userDrawn="1">
          <p15:clr>
            <a:srgbClr val="1D1D1D"/>
          </p15:clr>
        </p15:guide>
        <p15:guide id="26" orient="horz" pos="628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hyperlink" Target="https://immunizationdata.who.int/global/wiise-detail-page/introduction-of-rotavirus-vaccine?ISO_3_CODE=&amp;YEA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iris.who.int/bitstream/handle/10665/70122/WHO_IVB_08.17_eng.pdf?sequence=1" TargetMode="External"/><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hyperlink" Target="https://gh.bmj.com/content/7/9/e009548"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63.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63.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63.xml"/></Relationships>
</file>

<file path=ppt/slides/_rels/slide5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gutpathogens.biomedcentral.com/articles/10.1186/s13099-024-00599-8"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journals.plos.org/globalpublichealth/article?id=10.1371/journal.pgph.0001358" TargetMode="External"/><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academic.oup.com/jid/article/224/Supplement_3/S184/6361075"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sciencedirect.com/science/article/abs/pii/S0264410X22011938"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www.ijidonline.com/article/S1201-9712(23)00742-7/fulltext" TargetMode="External"/><Relationship Id="rId2" Type="http://schemas.openxmlformats.org/officeDocument/2006/relationships/notesSlide" Target="../notesSlides/notesSlide20.xml"/><Relationship Id="rId1" Type="http://schemas.openxmlformats.org/officeDocument/2006/relationships/slideLayout" Target="../slideLayouts/slideLayout46.xml"/><Relationship Id="rId4" Type="http://schemas.openxmlformats.org/officeDocument/2006/relationships/image" Target="../media/image52.jpeg"/></Relationships>
</file>

<file path=ppt/slides/_rels/slide62.xml.rels><?xml version="1.0" encoding="UTF-8" standalone="yes"?>
<Relationships xmlns="http://schemas.openxmlformats.org/package/2006/relationships"><Relationship Id="rId8" Type="http://schemas.openxmlformats.org/officeDocument/2006/relationships/hyperlink" Target="https://academic.oup.com/jid/article/216/2/220/3882676" TargetMode="External"/><Relationship Id="rId3" Type="http://schemas.openxmlformats.org/officeDocument/2006/relationships/hyperlink" Target="https://academic.oup.com/cid/advance-article/doi/10.1093/cid/ciac561/6633542?login=false" TargetMode="External"/><Relationship Id="rId7" Type="http://schemas.openxmlformats.org/officeDocument/2006/relationships/hyperlink" Target="https://www.sciencedirect.com/science/article/pii/S0264410X18308120?via%3Dihub" TargetMode="External"/><Relationship Id="rId2" Type="http://schemas.openxmlformats.org/officeDocument/2006/relationships/hyperlink" Target="https://gh.bmj.com/content/7/9/e009548" TargetMode="External"/><Relationship Id="rId1" Type="http://schemas.openxmlformats.org/officeDocument/2006/relationships/slideLayout" Target="../slideLayouts/slideLayout1.xml"/><Relationship Id="rId6" Type="http://schemas.openxmlformats.org/officeDocument/2006/relationships/hyperlink" Target="https://academic.oup.com/cid/article/69/6/1071/5303786?login=false" TargetMode="External"/><Relationship Id="rId5" Type="http://schemas.openxmlformats.org/officeDocument/2006/relationships/hyperlink" Target="https://www.thelancet.com/journals/langlo/article/PIIS2214-109X(19)30207-4/fulltext" TargetMode="External"/><Relationship Id="rId4" Type="http://schemas.openxmlformats.org/officeDocument/2006/relationships/hyperlink" Target="https://wwwnc.cdc.gov/eid/article/25/12/18-0712_article"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www.who.int/teams/immunization-vaccines-and-biologicals/immunization-analysis-and-insights/surveillance/surveillance-for-vpds/laboratory-networks/rotavirus-laboratory-network" TargetMode="External"/><Relationship Id="rId2" Type="http://schemas.openxmlformats.org/officeDocument/2006/relationships/hyperlink" Target="https://www.who.int/teams/immunization-vaccines-and-biologicals/immunization-analysis-and-insights/surveillance/surveillance-for-vpds/vpd-surveillance-standards#:~:text=The%20purpose%20of%20this%20document,inform%20vaccine%20policy%20and%20strategy." TargetMode="External"/><Relationship Id="rId1" Type="http://schemas.openxmlformats.org/officeDocument/2006/relationships/slideLayout" Target="../slideLayouts/slideLayout1.xml"/><Relationship Id="rId5" Type="http://schemas.openxmlformats.org/officeDocument/2006/relationships/hyperlink" Target="https://www.who.int/teams/immunization-vaccines-and-biologicals" TargetMode="External"/><Relationship Id="rId4" Type="http://schemas.openxmlformats.org/officeDocument/2006/relationships/hyperlink" Target="https://immunizationdata.who.int/"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mailto:antonis@who.int" TargetMode="External"/><Relationship Id="rId2" Type="http://schemas.openxmlformats.org/officeDocument/2006/relationships/hyperlink" Target="mailto:soetersh@who.int" TargetMode="External"/><Relationship Id="rId1" Type="http://schemas.openxmlformats.org/officeDocument/2006/relationships/slideLayout" Target="../slideLayouts/slideLayout1.xml"/><Relationship Id="rId5" Type="http://schemas.openxmlformats.org/officeDocument/2006/relationships/hyperlink" Target="mailto:iyers@who.int" TargetMode="External"/><Relationship Id="rId4" Type="http://schemas.openxmlformats.org/officeDocument/2006/relationships/hyperlink" Target="mailto:muldersm@who.int" TargetMode="External"/></Relationships>
</file>

<file path=ppt/slides/_rels/slide67.xml.rels><?xml version="1.0" encoding="UTF-8" standalone="yes"?>
<Relationships xmlns="http://schemas.openxmlformats.org/package/2006/relationships"><Relationship Id="rId2" Type="http://schemas.openxmlformats.org/officeDocument/2006/relationships/hyperlink" Target="mailto:antonis@who.int"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iris.who.int/handle/10665/376846" TargetMode="Externa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46994" y="2342308"/>
            <a:ext cx="7776864" cy="3693319"/>
          </a:xfrm>
        </p:spPr>
        <p:txBody>
          <a:bodyPr/>
          <a:lstStyle/>
          <a:p>
            <a:pPr marL="0" marR="0" algn="l">
              <a:lnSpc>
                <a:spcPct val="100000"/>
              </a:lnSpc>
              <a:spcBef>
                <a:spcPts val="0"/>
              </a:spcBef>
              <a:spcAft>
                <a:spcPts val="0"/>
              </a:spcAft>
              <a:buNone/>
            </a:pPr>
            <a:r>
              <a:rPr lang="en-US" sz="4000" b="1" i="0" u="none" cap="none" dirty="0">
                <a:solidFill>
                  <a:srgbClr val="000000">
                    <a:alpha val="100000"/>
                  </a:srgbClr>
                </a:solidFill>
                <a:latin typeface="Poppins SemiBold"/>
                <a:cs typeface="Poppins SemiBold"/>
                <a:sym typeface="Poppins SemiBold"/>
              </a:rPr>
              <a:t>Global Rotavirus Surveillance Network (</a:t>
            </a:r>
            <a:r>
              <a:rPr lang="en-US" sz="4000" b="1" i="0" u="none" cap="none" dirty="0">
                <a:solidFill>
                  <a:srgbClr val="009ADE"/>
                </a:solidFill>
                <a:latin typeface="Poppins SemiBold"/>
                <a:cs typeface="Poppins SemiBold"/>
                <a:sym typeface="Poppins SemiBold"/>
              </a:rPr>
              <a:t>GRSN</a:t>
            </a:r>
            <a:r>
              <a:rPr lang="en-US" sz="4000" b="1" i="0" u="none" cap="none" dirty="0">
                <a:solidFill>
                  <a:srgbClr val="000000">
                    <a:alpha val="100000"/>
                  </a:srgbClr>
                </a:solidFill>
                <a:latin typeface="Poppins SemiBold"/>
                <a:cs typeface="Poppins SemiBold"/>
                <a:sym typeface="Poppins SemiBold"/>
              </a:rPr>
              <a:t>) &amp;</a:t>
            </a:r>
          </a:p>
          <a:p>
            <a:pPr marL="0" marR="0" algn="l">
              <a:lnSpc>
                <a:spcPct val="100000"/>
              </a:lnSpc>
              <a:spcBef>
                <a:spcPts val="0"/>
              </a:spcBef>
              <a:spcAft>
                <a:spcPts val="0"/>
              </a:spcAft>
              <a:buNone/>
            </a:pPr>
            <a:r>
              <a:rPr lang="en-US" sz="4000" dirty="0">
                <a:solidFill>
                  <a:srgbClr val="000000">
                    <a:alpha val="100000"/>
                  </a:srgbClr>
                </a:solidFill>
                <a:latin typeface="Poppins SemiBold"/>
                <a:cs typeface="Poppins SemiBold"/>
                <a:sym typeface="Poppins SemiBold"/>
              </a:rPr>
              <a:t>Global Pediatric Diarrhea Surveillance (</a:t>
            </a:r>
            <a:r>
              <a:rPr lang="en-US" sz="4000" dirty="0">
                <a:solidFill>
                  <a:srgbClr val="009ADE"/>
                </a:solidFill>
                <a:latin typeface="Poppins SemiBold"/>
                <a:cs typeface="Poppins SemiBold"/>
                <a:sym typeface="Poppins SemiBold"/>
              </a:rPr>
              <a:t>GPDS</a:t>
            </a:r>
            <a:r>
              <a:rPr lang="en-US" sz="4000" dirty="0">
                <a:solidFill>
                  <a:srgbClr val="000000">
                    <a:alpha val="100000"/>
                  </a:srgbClr>
                </a:solidFill>
                <a:latin typeface="Poppins SemiBold"/>
                <a:cs typeface="Poppins SemiBold"/>
                <a:sym typeface="Poppins SemiBold"/>
              </a:rPr>
              <a:t>)</a:t>
            </a:r>
            <a:r>
              <a:rPr lang="en-US" sz="4000" b="1" i="0" u="none" cap="none" dirty="0">
                <a:solidFill>
                  <a:srgbClr val="000000">
                    <a:alpha val="100000"/>
                  </a:srgbClr>
                </a:solidFill>
                <a:latin typeface="Poppins SemiBold"/>
                <a:cs typeface="Poppins SemiBold"/>
                <a:sym typeface="Poppins SemiBold"/>
              </a:rPr>
              <a:t> update</a:t>
            </a:r>
          </a:p>
          <a:p>
            <a:pPr marL="0" marR="0" algn="l">
              <a:lnSpc>
                <a:spcPct val="100000"/>
              </a:lnSpc>
              <a:spcBef>
                <a:spcPts val="0"/>
              </a:spcBef>
              <a:spcAft>
                <a:spcPts val="0"/>
              </a:spcAft>
              <a:buNone/>
            </a:pPr>
            <a:r>
              <a:rPr sz="4000" b="1" i="0" u="none" cap="none" dirty="0">
                <a:solidFill>
                  <a:srgbClr val="000000">
                    <a:alpha val="100000"/>
                  </a:srgbClr>
                </a:solidFill>
                <a:latin typeface="Poppins SemiBold"/>
                <a:cs typeface="Poppins SemiBold"/>
                <a:sym typeface="Poppins SemiBold"/>
              </a:rPr>
              <a:t>
</a:t>
            </a:r>
            <a:r>
              <a:rPr lang="en-US" sz="4000" b="1" i="0" u="none" cap="none" dirty="0">
                <a:solidFill>
                  <a:srgbClr val="000000">
                    <a:alpha val="100000"/>
                  </a:srgbClr>
                </a:solidFill>
                <a:latin typeface="Poppins SemiBold"/>
                <a:cs typeface="Poppins SemiBold"/>
                <a:sym typeface="Poppins SemiBold"/>
              </a:rPr>
              <a:t>May 2024</a:t>
            </a:r>
            <a:endParaRPr sz="4000" b="1" i="0" u="none" cap="none" dirty="0">
              <a:solidFill>
                <a:srgbClr val="000000">
                  <a:alpha val="100000"/>
                </a:srgbClr>
              </a:solidFill>
              <a:latin typeface="Poppins SemiBold"/>
              <a:cs typeface="Poppins SemiBold"/>
              <a:sym typeface="Poppins SemiBold"/>
            </a:endParaRPr>
          </a:p>
        </p:txBody>
      </p:sp>
      <p:sp>
        <p:nvSpPr>
          <p:cNvPr id="3" name="Text Placeholder 4">
            <a:extLst>
              <a:ext uri="{FF2B5EF4-FFF2-40B4-BE49-F238E27FC236}">
                <a16:creationId xmlns:a16="http://schemas.microsoft.com/office/drawing/2014/main" id="{8688DCEF-3BC4-49F8-90F5-F7F6B7B5027A}"/>
              </a:ext>
            </a:extLst>
          </p:cNvPr>
          <p:cNvSpPr txBox="1">
            <a:spLocks/>
          </p:cNvSpPr>
          <p:nvPr/>
        </p:nvSpPr>
        <p:spPr>
          <a:xfrm>
            <a:off x="546995" y="9603944"/>
            <a:ext cx="7266970" cy="1143903"/>
          </a:xfrm>
          <a:prstGeom prst="rect">
            <a:avLst/>
          </a:prstGeom>
        </p:spPr>
        <p:txBody>
          <a:bodyPr vert="horz" wrap="square" lIns="0" tIns="0" rIns="0" bIns="0" rtlCol="0" anchor="t" anchorCtr="0">
            <a:spAutoFit/>
          </a:bodyPr>
          <a:lstStyle>
            <a:lvl1pPr marL="0" indent="0" algn="l" defTabSz="914400" rtl="0" eaLnBrk="1" latinLnBrk="0" hangingPunct="1">
              <a:lnSpc>
                <a:spcPct val="120000"/>
              </a:lnSpc>
              <a:spcBef>
                <a:spcPts val="1000"/>
              </a:spcBef>
              <a:spcAft>
                <a:spcPts val="1200"/>
              </a:spcAft>
              <a:buSzPct val="75000"/>
              <a:buFontTx/>
              <a:buNone/>
              <a:defRPr sz="2400" kern="1200">
                <a:solidFill>
                  <a:schemeClr val="tx1"/>
                </a:solidFill>
                <a:latin typeface="Poppins" pitchFamily="2" charset="77"/>
                <a:ea typeface="Roboto" panose="02000000000000000000" pitchFamily="2" charset="0"/>
                <a:cs typeface="Poppins" pitchFamily="2" charset="77"/>
              </a:defRPr>
            </a:lvl1pPr>
            <a:lvl2pPr marL="792000" indent="-288000" algn="l" defTabSz="914400" rtl="0" eaLnBrk="1" latinLnBrk="0" hangingPunct="1">
              <a:lnSpc>
                <a:spcPct val="120000"/>
              </a:lnSpc>
              <a:spcBef>
                <a:spcPts val="500"/>
              </a:spcBef>
              <a:spcAft>
                <a:spcPts val="1200"/>
              </a:spcAft>
              <a:buClr>
                <a:schemeClr val="accent1"/>
              </a:buClr>
              <a:buSzPct val="110000"/>
              <a:buFont typeface="Wingdings" panose="05000000000000000000" pitchFamily="2" charset="2"/>
              <a:buChar char="§"/>
              <a:defRPr sz="2000" kern="1200">
                <a:solidFill>
                  <a:schemeClr val="tx1"/>
                </a:solidFill>
                <a:latin typeface="Poppins" pitchFamily="2" charset="77"/>
                <a:ea typeface="Roboto" panose="02000000000000000000" pitchFamily="2" charset="0"/>
                <a:cs typeface="Poppins" pitchFamily="2" charset="77"/>
              </a:defRPr>
            </a:lvl2pPr>
            <a:lvl3pPr marL="1152000" indent="-288000" algn="l" defTabSz="914400" rtl="0" eaLnBrk="1" latinLnBrk="0" hangingPunct="1">
              <a:lnSpc>
                <a:spcPct val="120000"/>
              </a:lnSpc>
              <a:spcBef>
                <a:spcPts val="500"/>
              </a:spcBef>
              <a:spcAft>
                <a:spcPts val="12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3pPr>
            <a:lvl4pPr marL="1512000" indent="-288000" algn="l" defTabSz="914400" rtl="0" eaLnBrk="1" latinLnBrk="0" hangingPunct="1">
              <a:lnSpc>
                <a:spcPct val="120000"/>
              </a:lnSpc>
              <a:spcBef>
                <a:spcPts val="500"/>
              </a:spcBef>
              <a:spcAft>
                <a:spcPts val="1200"/>
              </a:spcAft>
              <a:buClr>
                <a:schemeClr val="accent1"/>
              </a:buClr>
              <a:buSzPct val="110000"/>
              <a:buFont typeface="Wingdings" panose="05000000000000000000" pitchFamily="2" charset="2"/>
              <a:buChar char="§"/>
              <a:defRPr sz="1600" kern="1200">
                <a:solidFill>
                  <a:schemeClr val="tx1"/>
                </a:solidFill>
                <a:latin typeface="Poppins" pitchFamily="2" charset="77"/>
                <a:ea typeface="Roboto" panose="02000000000000000000" pitchFamily="2" charset="0"/>
                <a:cs typeface="Poppins" pitchFamily="2" charset="77"/>
              </a:defRPr>
            </a:lvl4pPr>
            <a:lvl5pPr marL="1872000" indent="-288000" algn="l" defTabSz="914400" rtl="0" eaLnBrk="1" latinLnBrk="0" hangingPunct="1">
              <a:lnSpc>
                <a:spcPct val="120000"/>
              </a:lnSpc>
              <a:spcBef>
                <a:spcPts val="500"/>
              </a:spcBef>
              <a:spcAft>
                <a:spcPts val="1200"/>
              </a:spcAft>
              <a:buClr>
                <a:schemeClr val="accent1"/>
              </a:buClr>
              <a:buSzPct val="110000"/>
              <a:buFont typeface="Wingdings" panose="05000000000000000000" pitchFamily="2" charset="2"/>
              <a:buChar char="§"/>
              <a:defRPr sz="1600" kern="1200">
                <a:solidFill>
                  <a:schemeClr val="tx1"/>
                </a:solidFill>
                <a:latin typeface="Poppins" pitchFamily="2" charset="77"/>
                <a:ea typeface="Roboto" panose="02000000000000000000" pitchFamily="2" charset="0"/>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VPD Surveillance and Risk Assessment Team</a:t>
            </a:r>
          </a:p>
          <a:p>
            <a:r>
              <a:rPr lang="en-US"/>
              <a:t>Global Monitoring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C173FAB-35F1-4A95-BD2E-60397B2919AD}"/>
              </a:ext>
            </a:extLst>
          </p:cNvPr>
          <p:cNvSpPr>
            <a:spLocks noGrp="1"/>
          </p:cNvSpPr>
          <p:nvPr>
            <p:ph type="title"/>
          </p:nvPr>
        </p:nvSpPr>
        <p:spPr>
          <a:xfrm>
            <a:off x="952503" y="886214"/>
            <a:ext cx="16883272" cy="559127"/>
          </a:xfrm>
        </p:spPr>
        <p:txBody>
          <a:bodyPr/>
          <a:lstStyle/>
          <a:p>
            <a:r>
              <a:rPr lang="en-GB" sz="4000"/>
              <a:t>Over a decade of rotavirus surveillance</a:t>
            </a:r>
            <a:endParaRPr lang="en-US" sz="4000"/>
          </a:p>
        </p:txBody>
      </p:sp>
      <p:sp>
        <p:nvSpPr>
          <p:cNvPr id="2" name="Content Placeholder 1">
            <a:extLst>
              <a:ext uri="{FF2B5EF4-FFF2-40B4-BE49-F238E27FC236}">
                <a16:creationId xmlns:a16="http://schemas.microsoft.com/office/drawing/2014/main" id="{6F4F8135-988D-4B07-987C-809D5508AB8F}"/>
              </a:ext>
            </a:extLst>
          </p:cNvPr>
          <p:cNvSpPr>
            <a:spLocks noGrp="1"/>
          </p:cNvSpPr>
          <p:nvPr>
            <p:ph type="body" sz="quarter" idx="14"/>
          </p:nvPr>
        </p:nvSpPr>
        <p:spPr>
          <a:xfrm>
            <a:off x="2268329" y="2774880"/>
            <a:ext cx="16883272" cy="6342570"/>
          </a:xfrm>
        </p:spPr>
        <p:txBody>
          <a:bodyPr numCol="1"/>
          <a:lstStyle/>
          <a:p>
            <a:pPr marL="2738120" indent="-2738120">
              <a:lnSpc>
                <a:spcPct val="150000"/>
              </a:lnSpc>
              <a:spcBef>
                <a:spcPts val="2400"/>
              </a:spcBef>
              <a:spcAft>
                <a:spcPts val="2400"/>
              </a:spcAft>
            </a:pPr>
            <a:r>
              <a:rPr lang="en-US" sz="3250" b="1" dirty="0">
                <a:latin typeface="Poppins"/>
                <a:ea typeface="Roboto"/>
                <a:cs typeface="Poppins"/>
              </a:rPr>
              <a:t>Pre-2010</a:t>
            </a:r>
            <a:r>
              <a:rPr lang="en-US" sz="3250" dirty="0">
                <a:latin typeface="Poppins"/>
                <a:ea typeface="Roboto"/>
                <a:cs typeface="Poppins"/>
              </a:rPr>
              <a:t>	Rotavirus surveillance networks began in some regions</a:t>
            </a:r>
          </a:p>
          <a:p>
            <a:pPr marL="2738120" indent="-2738120">
              <a:lnSpc>
                <a:spcPct val="150000"/>
              </a:lnSpc>
              <a:spcBef>
                <a:spcPts val="2400"/>
              </a:spcBef>
              <a:spcAft>
                <a:spcPts val="2400"/>
              </a:spcAft>
            </a:pPr>
            <a:r>
              <a:rPr lang="en-US" sz="3250" b="1" dirty="0">
                <a:latin typeface="Poppins"/>
                <a:ea typeface="Roboto"/>
                <a:cs typeface="Poppins"/>
              </a:rPr>
              <a:t>2010</a:t>
            </a:r>
            <a:r>
              <a:rPr lang="en-US" sz="3250" dirty="0">
                <a:latin typeface="Poppins"/>
                <a:ea typeface="Roboto"/>
                <a:cs typeface="Poppins"/>
              </a:rPr>
              <a:t>	WHO-coordinated Global Rotavirus Surveillance	Network (GRSN) established: aggregate and unlinked but standardized</a:t>
            </a:r>
          </a:p>
          <a:p>
            <a:pPr marL="2738120" indent="-2738120">
              <a:lnSpc>
                <a:spcPct val="150000"/>
              </a:lnSpc>
              <a:spcBef>
                <a:spcPts val="2400"/>
              </a:spcBef>
              <a:spcAft>
                <a:spcPts val="2400"/>
              </a:spcAft>
            </a:pPr>
            <a:r>
              <a:rPr lang="en-US" sz="3250" b="1" dirty="0">
                <a:latin typeface="Poppins"/>
                <a:ea typeface="Roboto"/>
                <a:cs typeface="Poppins"/>
              </a:rPr>
              <a:t>2013</a:t>
            </a:r>
            <a:r>
              <a:rPr lang="en-US" sz="3250" dirty="0">
                <a:latin typeface="Poppins"/>
                <a:ea typeface="Roboto"/>
                <a:cs typeface="Poppins"/>
              </a:rPr>
              <a:t>		Strategic review of GRSN and SAGE endorsement: Transition to case-based, laboratory-linked data</a:t>
            </a:r>
          </a:p>
          <a:p>
            <a:pPr marL="2738120" indent="-2738120">
              <a:lnSpc>
                <a:spcPct val="150000"/>
              </a:lnSpc>
              <a:spcBef>
                <a:spcPts val="2400"/>
              </a:spcBef>
              <a:spcAft>
                <a:spcPts val="2400"/>
              </a:spcAft>
            </a:pPr>
            <a:r>
              <a:rPr lang="en-US" sz="3250" b="1" dirty="0">
                <a:latin typeface="Poppins"/>
                <a:ea typeface="Roboto"/>
                <a:cs typeface="Poppins"/>
              </a:rPr>
              <a:t>2014-today</a:t>
            </a:r>
            <a:r>
              <a:rPr lang="en-US" sz="3250" dirty="0">
                <a:latin typeface="Poppins"/>
                <a:ea typeface="Roboto"/>
                <a:cs typeface="Poppins"/>
              </a:rPr>
              <a:t>	GRSN conducted in all 6 WHO Regions</a:t>
            </a:r>
          </a:p>
        </p:txBody>
      </p:sp>
      <p:sp>
        <p:nvSpPr>
          <p:cNvPr id="9" name="Arrow: Down 8">
            <a:extLst>
              <a:ext uri="{FF2B5EF4-FFF2-40B4-BE49-F238E27FC236}">
                <a16:creationId xmlns:a16="http://schemas.microsoft.com/office/drawing/2014/main" id="{C4ED680F-B2AF-4811-80FF-3C54B6BE1EB8}"/>
              </a:ext>
            </a:extLst>
          </p:cNvPr>
          <p:cNvSpPr/>
          <p:nvPr/>
        </p:nvSpPr>
        <p:spPr>
          <a:xfrm>
            <a:off x="952499" y="2903313"/>
            <a:ext cx="774247" cy="6214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3888"/>
            <a:endParaRPr lang="en-US" sz="2968">
              <a:solidFill>
                <a:prstClr val="white"/>
              </a:solidFill>
              <a:latin typeface="Arial"/>
            </a:endParaRPr>
          </a:p>
        </p:txBody>
      </p:sp>
      <p:sp>
        <p:nvSpPr>
          <p:cNvPr id="3" name="Slide Number Placeholder 2">
            <a:extLst>
              <a:ext uri="{FF2B5EF4-FFF2-40B4-BE49-F238E27FC236}">
                <a16:creationId xmlns:a16="http://schemas.microsoft.com/office/drawing/2014/main" id="{C9B6D637-38D4-CD92-BFAF-D1D4AC07CB8A}"/>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10</a:t>
            </a:fld>
            <a:endParaRPr lang="en-GB" sz="1400" dirty="0"/>
          </a:p>
        </p:txBody>
      </p:sp>
    </p:spTree>
    <p:extLst>
      <p:ext uri="{BB962C8B-B14F-4D97-AF65-F5344CB8AC3E}">
        <p14:creationId xmlns:p14="http://schemas.microsoft.com/office/powerpoint/2010/main" val="152424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2" y="885878"/>
            <a:ext cx="18604604" cy="553998"/>
          </a:xfrm>
        </p:spPr>
        <p:txBody>
          <a:bodyPr/>
          <a:lstStyle/>
          <a:p>
            <a:pPr marL="0" marR="0" algn="l">
              <a:lnSpc>
                <a:spcPct val="100000"/>
              </a:lnSpc>
              <a:spcBef>
                <a:spcPts val="0"/>
              </a:spcBef>
              <a:spcAft>
                <a:spcPts val="0"/>
              </a:spcAft>
              <a:buNone/>
            </a:pPr>
            <a:r>
              <a:rPr sz="3600" b="1" i="0" u="none" cap="none">
                <a:solidFill>
                  <a:srgbClr val="000000">
                    <a:alpha val="100000"/>
                  </a:srgbClr>
                </a:solidFill>
                <a:latin typeface="Poppins SemiBold"/>
                <a:cs typeface="Poppins SemiBold"/>
                <a:sym typeface="Poppins SemiBold"/>
              </a:rPr>
              <a:t>Countries reporting data to the </a:t>
            </a:r>
            <a:r>
              <a:rPr lang="en-US" sz="3600" b="1" i="0" u="none" cap="none">
                <a:solidFill>
                  <a:srgbClr val="000000">
                    <a:alpha val="100000"/>
                  </a:srgbClr>
                </a:solidFill>
                <a:latin typeface="Poppins SemiBold"/>
                <a:cs typeface="Poppins SemiBold"/>
                <a:sym typeface="Poppins SemiBold"/>
              </a:rPr>
              <a:t>G</a:t>
            </a:r>
            <a:r>
              <a:rPr sz="3600" b="1" i="0" u="none" cap="none">
                <a:solidFill>
                  <a:srgbClr val="000000">
                    <a:alpha val="100000"/>
                  </a:srgbClr>
                </a:solidFill>
                <a:latin typeface="Poppins SemiBold"/>
                <a:cs typeface="Poppins SemiBold"/>
                <a:sym typeface="Poppins SemiBold"/>
              </a:rPr>
              <a:t>lobal </a:t>
            </a:r>
            <a:r>
              <a:rPr lang="en-US" sz="3600">
                <a:solidFill>
                  <a:srgbClr val="000000">
                    <a:alpha val="100000"/>
                  </a:srgbClr>
                </a:solidFill>
                <a:latin typeface="Poppins SemiBold"/>
                <a:cs typeface="Poppins SemiBold"/>
                <a:sym typeface="Poppins SemiBold"/>
              </a:rPr>
              <a:t>R</a:t>
            </a:r>
            <a:r>
              <a:rPr sz="3600" b="1" i="0" u="none" cap="none">
                <a:solidFill>
                  <a:srgbClr val="000000">
                    <a:alpha val="100000"/>
                  </a:srgbClr>
                </a:solidFill>
                <a:latin typeface="Poppins SemiBold"/>
                <a:cs typeface="Poppins SemiBold"/>
                <a:sym typeface="Poppins SemiBold"/>
              </a:rPr>
              <a:t>otavirus </a:t>
            </a:r>
            <a:r>
              <a:rPr lang="en-US" sz="3600">
                <a:solidFill>
                  <a:srgbClr val="000000">
                    <a:alpha val="100000"/>
                  </a:srgbClr>
                </a:solidFill>
                <a:latin typeface="Poppins SemiBold"/>
                <a:cs typeface="Poppins SemiBold"/>
                <a:sym typeface="Poppins SemiBold"/>
              </a:rPr>
              <a:t>S</a:t>
            </a:r>
            <a:r>
              <a:rPr sz="3600" b="1" i="0" u="none" cap="none">
                <a:solidFill>
                  <a:srgbClr val="000000">
                    <a:alpha val="100000"/>
                  </a:srgbClr>
                </a:solidFill>
                <a:latin typeface="Poppins SemiBold"/>
                <a:cs typeface="Poppins SemiBold"/>
                <a:sym typeface="Poppins SemiBold"/>
              </a:rPr>
              <a:t>urveillance </a:t>
            </a:r>
            <a:r>
              <a:rPr lang="en-US" sz="3600">
                <a:solidFill>
                  <a:srgbClr val="000000">
                    <a:alpha val="100000"/>
                  </a:srgbClr>
                </a:solidFill>
                <a:latin typeface="Poppins SemiBold"/>
                <a:cs typeface="Poppins SemiBold"/>
                <a:sym typeface="Poppins SemiBold"/>
              </a:rPr>
              <a:t>N</a:t>
            </a:r>
            <a:r>
              <a:rPr sz="3600" b="1" i="0" u="none" cap="none">
                <a:solidFill>
                  <a:srgbClr val="000000">
                    <a:alpha val="100000"/>
                  </a:srgbClr>
                </a:solidFill>
                <a:latin typeface="Poppins SemiBold"/>
                <a:cs typeface="Poppins SemiBold"/>
                <a:sym typeface="Poppins SemiBold"/>
              </a:rPr>
              <a:t>etwork, 2021</a:t>
            </a:r>
          </a:p>
        </p:txBody>
      </p:sp>
      <p:pic>
        <p:nvPicPr>
          <p:cNvPr id="2050" name="Picture 2">
            <a:extLst>
              <a:ext uri="{FF2B5EF4-FFF2-40B4-BE49-F238E27FC236}">
                <a16:creationId xmlns:a16="http://schemas.microsoft.com/office/drawing/2014/main" id="{65E731C5-FB69-C356-73BD-20966DBF4BDE}"/>
              </a:ext>
            </a:extLst>
          </p:cNvPr>
          <p:cNvPicPr>
            <a:picLocks noChangeAspect="1" noChangeArrowheads="1"/>
          </p:cNvPicPr>
          <p:nvPr/>
        </p:nvPicPr>
        <p:blipFill>
          <a:blip r:embed="rId2"/>
          <a:srcRect/>
          <a:stretch>
            <a:fillRect/>
          </a:stretch>
        </p:blipFill>
        <p:spPr bwMode="auto">
          <a:xfrm>
            <a:off x="1590286" y="1619978"/>
            <a:ext cx="16655045" cy="880338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8F23783-2E5C-F013-20E7-07501E2EB685}"/>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11</a:t>
            </a:fld>
            <a:endParaRPr lang="en-GB" sz="1400"/>
          </a:p>
        </p:txBody>
      </p:sp>
      <p:sp>
        <p:nvSpPr>
          <p:cNvPr id="4" name="Footer Placeholder 1">
            <a:extLst>
              <a:ext uri="{FF2B5EF4-FFF2-40B4-BE49-F238E27FC236}">
                <a16:creationId xmlns:a16="http://schemas.microsoft.com/office/drawing/2014/main" id="{B85578E9-D83A-0DDD-FDB2-325960FCA85C}"/>
              </a:ext>
            </a:extLst>
          </p:cNvPr>
          <p:cNvSpPr>
            <a:spLocks noGrp="1"/>
          </p:cNvSpPr>
          <p:nvPr>
            <p:ph type="ftr" sz="quarter" idx="11"/>
          </p:nvPr>
        </p:nvSpPr>
        <p:spPr>
          <a:xfrm>
            <a:off x="952500" y="10690760"/>
            <a:ext cx="17335500" cy="184666"/>
          </a:xfrm>
        </p:spPr>
        <p:txBody>
          <a:bodyPr/>
          <a:lstStyle/>
          <a:p>
            <a:r>
              <a:rPr lang="en-US" dirty="0"/>
              <a:t>Based on data received as of 6 May 2024</a:t>
            </a:r>
            <a:endParaRPr lang="en-GB" dirty="0"/>
          </a:p>
        </p:txBody>
      </p:sp>
    </p:spTree>
    <p:extLst>
      <p:ext uri="{BB962C8B-B14F-4D97-AF65-F5344CB8AC3E}">
        <p14:creationId xmlns:p14="http://schemas.microsoft.com/office/powerpoint/2010/main" val="2361255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142" y="886212"/>
            <a:ext cx="18603299" cy="553998"/>
          </a:xfrm>
        </p:spPr>
        <p:txBody>
          <a:bodyPr/>
          <a:lstStyle/>
          <a:p>
            <a:pPr>
              <a:lnSpc>
                <a:spcPct val="100000"/>
              </a:lnSpc>
              <a:spcBef>
                <a:spcPts val="0"/>
              </a:spcBef>
            </a:pPr>
            <a:r>
              <a:rPr sz="3600">
                <a:solidFill>
                  <a:srgbClr val="000000">
                    <a:alpha val="100000"/>
                  </a:srgbClr>
                </a:solidFill>
                <a:latin typeface="Poppins SemiBold"/>
                <a:cs typeface="Poppins SemiBold"/>
                <a:sym typeface="Poppins SemiBold"/>
              </a:rPr>
              <a:t>Countries reporting data to the </a:t>
            </a:r>
            <a:r>
              <a:rPr lang="en-US" sz="3600">
                <a:solidFill>
                  <a:srgbClr val="000000">
                    <a:alpha val="100000"/>
                  </a:srgbClr>
                </a:solidFill>
                <a:latin typeface="Poppins SemiBold"/>
                <a:cs typeface="Poppins SemiBold"/>
                <a:sym typeface="Poppins SemiBold"/>
              </a:rPr>
              <a:t>G</a:t>
            </a:r>
            <a:r>
              <a:rPr sz="3600">
                <a:solidFill>
                  <a:srgbClr val="000000">
                    <a:alpha val="100000"/>
                  </a:srgbClr>
                </a:solidFill>
                <a:latin typeface="Poppins SemiBold"/>
                <a:cs typeface="Poppins SemiBold"/>
                <a:sym typeface="Poppins SemiBold"/>
              </a:rPr>
              <a:t>lobal </a:t>
            </a:r>
            <a:r>
              <a:rPr lang="en-US" sz="3600">
                <a:solidFill>
                  <a:srgbClr val="000000">
                    <a:alpha val="100000"/>
                  </a:srgbClr>
                </a:solidFill>
                <a:latin typeface="Poppins SemiBold"/>
                <a:cs typeface="Poppins SemiBold"/>
                <a:sym typeface="Poppins SemiBold"/>
              </a:rPr>
              <a:t>R</a:t>
            </a:r>
            <a:r>
              <a:rPr sz="3600">
                <a:solidFill>
                  <a:srgbClr val="000000">
                    <a:alpha val="100000"/>
                  </a:srgbClr>
                </a:solidFill>
                <a:latin typeface="Poppins SemiBold"/>
                <a:cs typeface="Poppins SemiBold"/>
                <a:sym typeface="Poppins SemiBold"/>
              </a:rPr>
              <a:t>otavirus </a:t>
            </a:r>
            <a:r>
              <a:rPr lang="en-US" sz="3600">
                <a:solidFill>
                  <a:srgbClr val="000000">
                    <a:alpha val="100000"/>
                  </a:srgbClr>
                </a:solidFill>
                <a:latin typeface="Poppins SemiBold"/>
                <a:cs typeface="Poppins SemiBold"/>
                <a:sym typeface="Poppins SemiBold"/>
              </a:rPr>
              <a:t>S</a:t>
            </a:r>
            <a:r>
              <a:rPr sz="3600">
                <a:solidFill>
                  <a:srgbClr val="000000">
                    <a:alpha val="100000"/>
                  </a:srgbClr>
                </a:solidFill>
                <a:latin typeface="Poppins SemiBold"/>
                <a:cs typeface="Poppins SemiBold"/>
                <a:sym typeface="Poppins SemiBold"/>
              </a:rPr>
              <a:t>urveillance </a:t>
            </a:r>
            <a:r>
              <a:rPr lang="en-US" sz="3600">
                <a:solidFill>
                  <a:srgbClr val="000000">
                    <a:alpha val="100000"/>
                  </a:srgbClr>
                </a:solidFill>
                <a:latin typeface="Poppins SemiBold"/>
                <a:cs typeface="Poppins SemiBold"/>
                <a:sym typeface="Poppins SemiBold"/>
              </a:rPr>
              <a:t>N</a:t>
            </a:r>
            <a:r>
              <a:rPr sz="3600">
                <a:solidFill>
                  <a:srgbClr val="000000">
                    <a:alpha val="100000"/>
                  </a:srgbClr>
                </a:solidFill>
                <a:latin typeface="Poppins SemiBold"/>
                <a:cs typeface="Poppins SemiBold"/>
                <a:sym typeface="Poppins SemiBold"/>
              </a:rPr>
              <a:t>etwork, </a:t>
            </a:r>
            <a:r>
              <a:rPr lang="en-US" sz="3600">
                <a:solidFill>
                  <a:srgbClr val="000000">
                    <a:alpha val="100000"/>
                  </a:srgbClr>
                </a:solidFill>
                <a:latin typeface="Poppins SemiBold"/>
                <a:cs typeface="Poppins SemiBold"/>
                <a:sym typeface="Poppins SemiBold"/>
              </a:rPr>
              <a:t>2022</a:t>
            </a:r>
            <a:endParaRPr sz="3600">
              <a:solidFill>
                <a:srgbClr val="000000">
                  <a:alpha val="100000"/>
                </a:srgbClr>
              </a:solidFill>
              <a:latin typeface="Poppins SemiBold"/>
              <a:cs typeface="Poppins SemiBold"/>
              <a:sym typeface="Poppins SemiBold"/>
            </a:endParaRPr>
          </a:p>
        </p:txBody>
      </p:sp>
      <p:pic>
        <p:nvPicPr>
          <p:cNvPr id="1028" name="Picture 4">
            <a:extLst>
              <a:ext uri="{FF2B5EF4-FFF2-40B4-BE49-F238E27FC236}">
                <a16:creationId xmlns:a16="http://schemas.microsoft.com/office/drawing/2014/main" id="{5E699CA0-75D2-71B0-8D33-5ABB1D603737}"/>
              </a:ext>
            </a:extLst>
          </p:cNvPr>
          <p:cNvPicPr>
            <a:picLocks noChangeAspect="1" noChangeArrowheads="1"/>
          </p:cNvPicPr>
          <p:nvPr/>
        </p:nvPicPr>
        <p:blipFill>
          <a:blip r:embed="rId2"/>
          <a:srcRect/>
          <a:stretch>
            <a:fillRect/>
          </a:stretch>
        </p:blipFill>
        <p:spPr bwMode="auto">
          <a:xfrm>
            <a:off x="1524000" y="1621410"/>
            <a:ext cx="16651704" cy="880161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27C51FAE-FD76-E086-85A7-F89562328AFC}"/>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12</a:t>
            </a:fld>
            <a:endParaRPr lang="en-GB" sz="1400"/>
          </a:p>
        </p:txBody>
      </p:sp>
      <p:sp>
        <p:nvSpPr>
          <p:cNvPr id="5" name="Footer Placeholder 1">
            <a:extLst>
              <a:ext uri="{FF2B5EF4-FFF2-40B4-BE49-F238E27FC236}">
                <a16:creationId xmlns:a16="http://schemas.microsoft.com/office/drawing/2014/main" id="{61CE1806-9276-2495-9B67-E5F3EE9EC874}"/>
              </a:ext>
            </a:extLst>
          </p:cNvPr>
          <p:cNvSpPr>
            <a:spLocks noGrp="1"/>
          </p:cNvSpPr>
          <p:nvPr>
            <p:ph type="ftr" sz="quarter" idx="11"/>
          </p:nvPr>
        </p:nvSpPr>
        <p:spPr>
          <a:xfrm>
            <a:off x="952500" y="10690760"/>
            <a:ext cx="17335500" cy="184666"/>
          </a:xfrm>
        </p:spPr>
        <p:txBody>
          <a:bodyPr/>
          <a:lstStyle/>
          <a:p>
            <a:r>
              <a:rPr lang="en-US" dirty="0"/>
              <a:t>Based on data received as of 6 May 2024</a:t>
            </a:r>
            <a:endParaRPr lang="en-GB" dirty="0"/>
          </a:p>
        </p:txBody>
      </p:sp>
    </p:spTree>
    <p:extLst>
      <p:ext uri="{BB962C8B-B14F-4D97-AF65-F5344CB8AC3E}">
        <p14:creationId xmlns:p14="http://schemas.microsoft.com/office/powerpoint/2010/main" val="1283280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142" y="886212"/>
            <a:ext cx="18603299" cy="553998"/>
          </a:xfrm>
        </p:spPr>
        <p:txBody>
          <a:bodyPr/>
          <a:lstStyle/>
          <a:p>
            <a:pPr>
              <a:lnSpc>
                <a:spcPct val="100000"/>
              </a:lnSpc>
              <a:spcBef>
                <a:spcPts val="0"/>
              </a:spcBef>
            </a:pPr>
            <a:r>
              <a:rPr sz="3600">
                <a:solidFill>
                  <a:srgbClr val="000000">
                    <a:alpha val="100000"/>
                  </a:srgbClr>
                </a:solidFill>
                <a:latin typeface="Poppins SemiBold"/>
                <a:cs typeface="Poppins SemiBold"/>
                <a:sym typeface="Poppins SemiBold"/>
              </a:rPr>
              <a:t>Countries reporting data to the </a:t>
            </a:r>
            <a:r>
              <a:rPr lang="en-US" sz="3600">
                <a:solidFill>
                  <a:srgbClr val="000000">
                    <a:alpha val="100000"/>
                  </a:srgbClr>
                </a:solidFill>
                <a:latin typeface="Poppins SemiBold"/>
                <a:cs typeface="Poppins SemiBold"/>
                <a:sym typeface="Poppins SemiBold"/>
              </a:rPr>
              <a:t>G</a:t>
            </a:r>
            <a:r>
              <a:rPr sz="3600">
                <a:solidFill>
                  <a:srgbClr val="000000">
                    <a:alpha val="100000"/>
                  </a:srgbClr>
                </a:solidFill>
                <a:latin typeface="Poppins SemiBold"/>
                <a:cs typeface="Poppins SemiBold"/>
                <a:sym typeface="Poppins SemiBold"/>
              </a:rPr>
              <a:t>lobal </a:t>
            </a:r>
            <a:r>
              <a:rPr lang="en-US" sz="3600">
                <a:solidFill>
                  <a:srgbClr val="000000">
                    <a:alpha val="100000"/>
                  </a:srgbClr>
                </a:solidFill>
                <a:latin typeface="Poppins SemiBold"/>
                <a:cs typeface="Poppins SemiBold"/>
                <a:sym typeface="Poppins SemiBold"/>
              </a:rPr>
              <a:t>R</a:t>
            </a:r>
            <a:r>
              <a:rPr sz="3600">
                <a:solidFill>
                  <a:srgbClr val="000000">
                    <a:alpha val="100000"/>
                  </a:srgbClr>
                </a:solidFill>
                <a:latin typeface="Poppins SemiBold"/>
                <a:cs typeface="Poppins SemiBold"/>
                <a:sym typeface="Poppins SemiBold"/>
              </a:rPr>
              <a:t>otavirus </a:t>
            </a:r>
            <a:r>
              <a:rPr lang="en-US" sz="3600">
                <a:solidFill>
                  <a:srgbClr val="000000">
                    <a:alpha val="100000"/>
                  </a:srgbClr>
                </a:solidFill>
                <a:latin typeface="Poppins SemiBold"/>
                <a:cs typeface="Poppins SemiBold"/>
                <a:sym typeface="Poppins SemiBold"/>
              </a:rPr>
              <a:t>S</a:t>
            </a:r>
            <a:r>
              <a:rPr sz="3600">
                <a:solidFill>
                  <a:srgbClr val="000000">
                    <a:alpha val="100000"/>
                  </a:srgbClr>
                </a:solidFill>
                <a:latin typeface="Poppins SemiBold"/>
                <a:cs typeface="Poppins SemiBold"/>
                <a:sym typeface="Poppins SemiBold"/>
              </a:rPr>
              <a:t>urveillance </a:t>
            </a:r>
            <a:r>
              <a:rPr lang="en-US" sz="3600">
                <a:solidFill>
                  <a:srgbClr val="000000">
                    <a:alpha val="100000"/>
                  </a:srgbClr>
                </a:solidFill>
                <a:latin typeface="Poppins SemiBold"/>
                <a:cs typeface="Poppins SemiBold"/>
                <a:sym typeface="Poppins SemiBold"/>
              </a:rPr>
              <a:t>N</a:t>
            </a:r>
            <a:r>
              <a:rPr sz="3600">
                <a:solidFill>
                  <a:srgbClr val="000000">
                    <a:alpha val="100000"/>
                  </a:srgbClr>
                </a:solidFill>
                <a:latin typeface="Poppins SemiBold"/>
                <a:cs typeface="Poppins SemiBold"/>
                <a:sym typeface="Poppins SemiBold"/>
              </a:rPr>
              <a:t>etwork, </a:t>
            </a:r>
            <a:r>
              <a:rPr lang="en-US" sz="3600">
                <a:solidFill>
                  <a:srgbClr val="000000">
                    <a:alpha val="100000"/>
                  </a:srgbClr>
                </a:solidFill>
                <a:latin typeface="Poppins SemiBold"/>
                <a:cs typeface="Poppins SemiBold"/>
                <a:sym typeface="Poppins SemiBold"/>
              </a:rPr>
              <a:t>2023</a:t>
            </a:r>
            <a:endParaRPr sz="3600">
              <a:solidFill>
                <a:srgbClr val="000000">
                  <a:alpha val="100000"/>
                </a:srgbClr>
              </a:solidFill>
              <a:latin typeface="Poppins SemiBold"/>
              <a:cs typeface="Poppins SemiBold"/>
              <a:sym typeface="Poppins SemiBold"/>
            </a:endParaRPr>
          </a:p>
        </p:txBody>
      </p:sp>
      <p:pic>
        <p:nvPicPr>
          <p:cNvPr id="3" name="Picture 2">
            <a:extLst>
              <a:ext uri="{FF2B5EF4-FFF2-40B4-BE49-F238E27FC236}">
                <a16:creationId xmlns:a16="http://schemas.microsoft.com/office/drawing/2014/main" id="{88C19C75-95DD-36C8-82A3-79C2A61C5FB3}"/>
              </a:ext>
            </a:extLst>
          </p:cNvPr>
          <p:cNvPicPr>
            <a:picLocks noChangeAspect="1"/>
          </p:cNvPicPr>
          <p:nvPr/>
        </p:nvPicPr>
        <p:blipFill>
          <a:blip r:embed="rId2"/>
          <a:stretch>
            <a:fillRect/>
          </a:stretch>
        </p:blipFill>
        <p:spPr>
          <a:xfrm>
            <a:off x="1602650" y="1701363"/>
            <a:ext cx="16510986" cy="8728244"/>
          </a:xfrm>
          <a:prstGeom prst="rect">
            <a:avLst/>
          </a:prstGeom>
        </p:spPr>
      </p:pic>
      <p:sp>
        <p:nvSpPr>
          <p:cNvPr id="5" name="Slide Number Placeholder 2">
            <a:extLst>
              <a:ext uri="{FF2B5EF4-FFF2-40B4-BE49-F238E27FC236}">
                <a16:creationId xmlns:a16="http://schemas.microsoft.com/office/drawing/2014/main" id="{840E3D9E-BA90-B67A-7228-CE38AE30AED5}"/>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13</a:t>
            </a:fld>
            <a:endParaRPr lang="en-GB" sz="1400"/>
          </a:p>
        </p:txBody>
      </p:sp>
      <p:sp>
        <p:nvSpPr>
          <p:cNvPr id="6" name="Footer Placeholder 1">
            <a:extLst>
              <a:ext uri="{FF2B5EF4-FFF2-40B4-BE49-F238E27FC236}">
                <a16:creationId xmlns:a16="http://schemas.microsoft.com/office/drawing/2014/main" id="{7A4A3762-EFC4-4636-2360-BB0B665B6C1F}"/>
              </a:ext>
            </a:extLst>
          </p:cNvPr>
          <p:cNvSpPr>
            <a:spLocks noGrp="1"/>
          </p:cNvSpPr>
          <p:nvPr>
            <p:ph type="ftr" sz="quarter" idx="11"/>
          </p:nvPr>
        </p:nvSpPr>
        <p:spPr>
          <a:xfrm>
            <a:off x="952500" y="10690760"/>
            <a:ext cx="17335500" cy="184666"/>
          </a:xfrm>
        </p:spPr>
        <p:txBody>
          <a:bodyPr/>
          <a:lstStyle/>
          <a:p>
            <a:r>
              <a:rPr lang="en-US" dirty="0"/>
              <a:t>Based on data received as of 6 May 2024; reporting of 2023 data is still in progress and therefore not yet complete</a:t>
            </a:r>
            <a:endParaRPr lang="en-GB" dirty="0"/>
          </a:p>
        </p:txBody>
      </p:sp>
    </p:spTree>
    <p:extLst>
      <p:ext uri="{BB962C8B-B14F-4D97-AF65-F5344CB8AC3E}">
        <p14:creationId xmlns:p14="http://schemas.microsoft.com/office/powerpoint/2010/main" val="2129476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914400" y="5029200"/>
            <a:ext cx="6400800" cy="1231106"/>
          </a:xfrm>
        </p:spPr>
        <p:txBody>
          <a:bodyPr/>
          <a:lstStyle/>
          <a:p>
            <a:pPr marL="0" marR="0" algn="l">
              <a:lnSpc>
                <a:spcPct val="100000"/>
              </a:lnSpc>
              <a:spcBef>
                <a:spcPts val="0"/>
              </a:spcBef>
              <a:spcAft>
                <a:spcPts val="0"/>
              </a:spcAft>
              <a:buNone/>
            </a:pPr>
            <a:r>
              <a:rPr lang="en-US" sz="4000" b="1" i="0" u="none" cap="none">
                <a:solidFill>
                  <a:srgbClr val="009ADE"/>
                </a:solidFill>
                <a:latin typeface="Poppins SemiBold"/>
                <a:cs typeface="Poppins SemiBold"/>
                <a:sym typeface="Poppins SemiBold"/>
              </a:rPr>
              <a:t>GRSN</a:t>
            </a:r>
            <a:r>
              <a:rPr lang="en-US" sz="4000" b="1" i="0" u="none" cap="none">
                <a:solidFill>
                  <a:srgbClr val="000000">
                    <a:alpha val="100000"/>
                  </a:srgbClr>
                </a:solidFill>
                <a:latin typeface="Poppins SemiBold"/>
                <a:cs typeface="Poppins SemiBold"/>
                <a:sym typeface="Poppins SemiBold"/>
              </a:rPr>
              <a:t> surveillance and laboratory performance</a:t>
            </a:r>
            <a:endParaRPr sz="4000" b="1" i="0" u="none" cap="none">
              <a:solidFill>
                <a:srgbClr val="000000">
                  <a:alpha val="100000"/>
                </a:srgbClr>
              </a:solidFill>
              <a:latin typeface="Poppins SemiBold"/>
              <a:cs typeface="Poppins SemiBold"/>
              <a:sym typeface="Poppins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2" y="885878"/>
            <a:ext cx="18604604" cy="553998"/>
          </a:xfrm>
        </p:spPr>
        <p:txBody>
          <a:bodyPr/>
          <a:lstStyle/>
          <a:p>
            <a:pPr marL="0" marR="0" algn="l">
              <a:lnSpc>
                <a:spcPct val="100000"/>
              </a:lnSpc>
              <a:spcBef>
                <a:spcPts val="0"/>
              </a:spcBef>
              <a:spcAft>
                <a:spcPts val="0"/>
              </a:spcAft>
              <a:buNone/>
            </a:pPr>
            <a:r>
              <a:rPr lang="en-US" sz="3600" b="1" i="0" u="none" cap="none">
                <a:solidFill>
                  <a:srgbClr val="000000">
                    <a:alpha val="100000"/>
                  </a:srgbClr>
                </a:solidFill>
                <a:latin typeface="Poppins SemiBold"/>
                <a:cs typeface="Poppins SemiBold"/>
                <a:sym typeface="Poppins SemiBold"/>
              </a:rPr>
              <a:t>Global</a:t>
            </a:r>
            <a:r>
              <a:rPr sz="3600" b="1" i="0" u="none" cap="none">
                <a:solidFill>
                  <a:srgbClr val="000000">
                    <a:alpha val="100000"/>
                  </a:srgbClr>
                </a:solidFill>
                <a:latin typeface="Poppins SemiBold"/>
                <a:cs typeface="Poppins SemiBold"/>
                <a:sym typeface="Poppins SemiBold"/>
              </a:rPr>
              <a:t> </a:t>
            </a:r>
            <a:r>
              <a:rPr lang="en-US" sz="3600" b="1" i="0" u="none" cap="none">
                <a:solidFill>
                  <a:srgbClr val="000000">
                    <a:alpha val="100000"/>
                  </a:srgbClr>
                </a:solidFill>
                <a:latin typeface="Poppins SemiBold"/>
                <a:cs typeface="Poppins SemiBold"/>
                <a:sym typeface="Poppins SemiBold"/>
              </a:rPr>
              <a:t>GRSN surveillance </a:t>
            </a:r>
            <a:r>
              <a:rPr sz="3600" b="1" i="0" u="none" cap="none">
                <a:solidFill>
                  <a:srgbClr val="000000">
                    <a:alpha val="100000"/>
                  </a:srgbClr>
                </a:solidFill>
                <a:latin typeface="Poppins SemiBold"/>
                <a:cs typeface="Poppins SemiBold"/>
                <a:sym typeface="Poppins SemiBold"/>
              </a:rPr>
              <a:t>performance</a:t>
            </a:r>
            <a:r>
              <a:rPr lang="en-US" sz="3600" b="1" i="0" u="none" cap="none">
                <a:solidFill>
                  <a:srgbClr val="000000">
                    <a:alpha val="100000"/>
                  </a:srgbClr>
                </a:solidFill>
                <a:latin typeface="Poppins SemiBold"/>
                <a:cs typeface="Poppins SemiBold"/>
                <a:sym typeface="Poppins SemiBold"/>
              </a:rPr>
              <a:t> trends</a:t>
            </a:r>
            <a:r>
              <a:rPr sz="3600" b="1" i="0" u="none" cap="none">
                <a:solidFill>
                  <a:srgbClr val="000000">
                    <a:alpha val="100000"/>
                  </a:srgbClr>
                </a:solidFill>
                <a:latin typeface="Poppins SemiBold"/>
                <a:cs typeface="Poppins SemiBold"/>
                <a:sym typeface="Poppins SemiBold"/>
              </a:rPr>
              <a:t>, </a:t>
            </a:r>
            <a:r>
              <a:rPr lang="en-US" sz="3600" b="1" i="0" u="none" cap="none">
                <a:solidFill>
                  <a:srgbClr val="000000">
                    <a:alpha val="100000"/>
                  </a:srgbClr>
                </a:solidFill>
                <a:latin typeface="Poppins SemiBold"/>
                <a:cs typeface="Poppins SemiBold"/>
                <a:sym typeface="Poppins SemiBold"/>
              </a:rPr>
              <a:t>2016-2023</a:t>
            </a:r>
            <a:endParaRPr sz="3600" b="1" i="1" u="none" cap="none">
              <a:solidFill>
                <a:srgbClr val="000000">
                  <a:alpha val="100000"/>
                </a:srgbClr>
              </a:solidFill>
              <a:latin typeface="Poppins SemiBold"/>
              <a:cs typeface="Poppins SemiBold"/>
              <a:sym typeface="Poppins SemiBold"/>
            </a:endParaRPr>
          </a:p>
        </p:txBody>
      </p:sp>
      <p:pic>
        <p:nvPicPr>
          <p:cNvPr id="7" name="Picture 6">
            <a:extLst>
              <a:ext uri="{FF2B5EF4-FFF2-40B4-BE49-F238E27FC236}">
                <a16:creationId xmlns:a16="http://schemas.microsoft.com/office/drawing/2014/main" id="{6878DF11-0B04-1B6E-6C85-D9B623A54430}"/>
              </a:ext>
            </a:extLst>
          </p:cNvPr>
          <p:cNvPicPr>
            <a:picLocks noChangeAspect="1"/>
          </p:cNvPicPr>
          <p:nvPr/>
        </p:nvPicPr>
        <p:blipFill rotWithShape="1">
          <a:blip r:embed="rId3"/>
          <a:srcRect t="4487" b="2198"/>
          <a:stretch/>
        </p:blipFill>
        <p:spPr>
          <a:xfrm>
            <a:off x="1312097" y="1909011"/>
            <a:ext cx="16321853" cy="8608660"/>
          </a:xfrm>
          <a:prstGeom prst="rect">
            <a:avLst/>
          </a:prstGeom>
        </p:spPr>
      </p:pic>
      <p:sp>
        <p:nvSpPr>
          <p:cNvPr id="3" name="Slide Number Placeholder 2">
            <a:extLst>
              <a:ext uri="{FF2B5EF4-FFF2-40B4-BE49-F238E27FC236}">
                <a16:creationId xmlns:a16="http://schemas.microsoft.com/office/drawing/2014/main" id="{6E935834-13BB-5E2E-C2DC-A1839DA523C4}"/>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15</a:t>
            </a:fld>
            <a:endParaRPr lang="en-GB" sz="1400"/>
          </a:p>
        </p:txBody>
      </p:sp>
      <p:sp>
        <p:nvSpPr>
          <p:cNvPr id="6" name="Footer Placeholder 1">
            <a:extLst>
              <a:ext uri="{FF2B5EF4-FFF2-40B4-BE49-F238E27FC236}">
                <a16:creationId xmlns:a16="http://schemas.microsoft.com/office/drawing/2014/main" id="{FACB4BD3-3540-C70F-3179-DFB53E19306C}"/>
              </a:ext>
            </a:extLst>
          </p:cNvPr>
          <p:cNvSpPr>
            <a:spLocks noGrp="1"/>
          </p:cNvSpPr>
          <p:nvPr>
            <p:ph type="ftr" sz="quarter" idx="11"/>
          </p:nvPr>
        </p:nvSpPr>
        <p:spPr>
          <a:xfrm>
            <a:off x="952500" y="10690760"/>
            <a:ext cx="17335500" cy="184666"/>
          </a:xfrm>
        </p:spPr>
        <p:txBody>
          <a:bodyPr/>
          <a:lstStyle/>
          <a:p>
            <a:r>
              <a:rPr lang="en-US" dirty="0"/>
              <a:t>Based on data received as of 6 May 2024; reporting of 2023 data is still in progress and therefore not yet complete</a:t>
            </a:r>
            <a:endParaRPr lang="en-GB" dirty="0"/>
          </a:p>
        </p:txBody>
      </p:sp>
    </p:spTree>
    <p:extLst>
      <p:ext uri="{BB962C8B-B14F-4D97-AF65-F5344CB8AC3E}">
        <p14:creationId xmlns:p14="http://schemas.microsoft.com/office/powerpoint/2010/main" val="1432411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947126"/>
            <a:ext cx="18603299" cy="553998"/>
          </a:xfrm>
        </p:spPr>
        <p:txBody>
          <a:bodyPr/>
          <a:lstStyle/>
          <a:p>
            <a:pPr>
              <a:lnSpc>
                <a:spcPct val="100000"/>
              </a:lnSpc>
              <a:spcBef>
                <a:spcPts val="0"/>
              </a:spcBef>
            </a:pPr>
            <a:r>
              <a:rPr lang="fr-FR" sz="3600">
                <a:solidFill>
                  <a:srgbClr val="000000">
                    <a:alpha val="100000"/>
                  </a:srgbClr>
                </a:solidFill>
                <a:latin typeface="Poppins SemiBold"/>
                <a:cs typeface="Poppins SemiBold"/>
                <a:sym typeface="Poppins SemiBold"/>
              </a:rPr>
              <a:t>Regional GRSN surveillance performance, 2021</a:t>
            </a:r>
          </a:p>
        </p:txBody>
      </p:sp>
      <p:pic>
        <p:nvPicPr>
          <p:cNvPr id="4" name="Picture 3">
            <a:extLst>
              <a:ext uri="{FF2B5EF4-FFF2-40B4-BE49-F238E27FC236}">
                <a16:creationId xmlns:a16="http://schemas.microsoft.com/office/drawing/2014/main" id="{8E15564E-E1DA-0DB5-F189-B81BEAEB1CF5}"/>
              </a:ext>
            </a:extLst>
          </p:cNvPr>
          <p:cNvPicPr>
            <a:picLocks noChangeAspect="1"/>
          </p:cNvPicPr>
          <p:nvPr/>
        </p:nvPicPr>
        <p:blipFill rotWithShape="1">
          <a:blip r:embed="rId3"/>
          <a:srcRect t="4774" b="2436"/>
          <a:stretch/>
        </p:blipFill>
        <p:spPr>
          <a:xfrm>
            <a:off x="1902542" y="1860884"/>
            <a:ext cx="16209634" cy="8501340"/>
          </a:xfrm>
          <a:prstGeom prst="rect">
            <a:avLst/>
          </a:prstGeom>
        </p:spPr>
      </p:pic>
      <p:sp>
        <p:nvSpPr>
          <p:cNvPr id="6" name="Slide Number Placeholder 2">
            <a:extLst>
              <a:ext uri="{FF2B5EF4-FFF2-40B4-BE49-F238E27FC236}">
                <a16:creationId xmlns:a16="http://schemas.microsoft.com/office/drawing/2014/main" id="{8F5F4B7E-D838-B51D-97E3-CACA3A1D4845}"/>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16</a:t>
            </a:fld>
            <a:endParaRPr lang="en-GB" sz="1400"/>
          </a:p>
        </p:txBody>
      </p:sp>
      <p:sp>
        <p:nvSpPr>
          <p:cNvPr id="7" name="Footer Placeholder 1">
            <a:extLst>
              <a:ext uri="{FF2B5EF4-FFF2-40B4-BE49-F238E27FC236}">
                <a16:creationId xmlns:a16="http://schemas.microsoft.com/office/drawing/2014/main" id="{29769F0B-CF8E-A514-3DBB-9003B514DCD2}"/>
              </a:ext>
            </a:extLst>
          </p:cNvPr>
          <p:cNvSpPr>
            <a:spLocks noGrp="1"/>
          </p:cNvSpPr>
          <p:nvPr>
            <p:ph type="ftr" sz="quarter" idx="11"/>
          </p:nvPr>
        </p:nvSpPr>
        <p:spPr>
          <a:xfrm>
            <a:off x="952500" y="10690760"/>
            <a:ext cx="17335500" cy="184666"/>
          </a:xfrm>
        </p:spPr>
        <p:txBody>
          <a:bodyPr/>
          <a:lstStyle/>
          <a:p>
            <a:r>
              <a:rPr lang="en-US" dirty="0"/>
              <a:t>Based on data received as of 6 May 2024</a:t>
            </a:r>
            <a:endParaRPr lang="en-GB" dirty="0"/>
          </a:p>
        </p:txBody>
      </p:sp>
    </p:spTree>
    <p:extLst>
      <p:ext uri="{BB962C8B-B14F-4D97-AF65-F5344CB8AC3E}">
        <p14:creationId xmlns:p14="http://schemas.microsoft.com/office/powerpoint/2010/main" val="132397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142" y="886212"/>
            <a:ext cx="18603299" cy="553998"/>
          </a:xfrm>
        </p:spPr>
        <p:txBody>
          <a:bodyPr/>
          <a:lstStyle/>
          <a:p>
            <a:pPr>
              <a:lnSpc>
                <a:spcPct val="100000"/>
              </a:lnSpc>
              <a:spcBef>
                <a:spcPts val="0"/>
              </a:spcBef>
            </a:pPr>
            <a:r>
              <a:rPr lang="fr-FR" sz="3600">
                <a:solidFill>
                  <a:srgbClr val="000000">
                    <a:alpha val="100000"/>
                  </a:srgbClr>
                </a:solidFill>
                <a:latin typeface="Poppins SemiBold"/>
                <a:cs typeface="Poppins SemiBold"/>
                <a:sym typeface="Poppins SemiBold"/>
              </a:rPr>
              <a:t>Regional GRSN surveillance performance, 2022</a:t>
            </a:r>
          </a:p>
        </p:txBody>
      </p:sp>
      <p:pic>
        <p:nvPicPr>
          <p:cNvPr id="6" name="Picture 5">
            <a:extLst>
              <a:ext uri="{FF2B5EF4-FFF2-40B4-BE49-F238E27FC236}">
                <a16:creationId xmlns:a16="http://schemas.microsoft.com/office/drawing/2014/main" id="{4E1F90F8-74E6-53EA-421A-920CEC9FB08E}"/>
              </a:ext>
            </a:extLst>
          </p:cNvPr>
          <p:cNvPicPr>
            <a:picLocks noChangeAspect="1"/>
          </p:cNvPicPr>
          <p:nvPr/>
        </p:nvPicPr>
        <p:blipFill rotWithShape="1">
          <a:blip r:embed="rId3"/>
          <a:srcRect t="4506" b="2568"/>
          <a:stretch/>
        </p:blipFill>
        <p:spPr>
          <a:xfrm>
            <a:off x="1504336" y="1748589"/>
            <a:ext cx="16667269" cy="8754287"/>
          </a:xfrm>
          <a:prstGeom prst="rect">
            <a:avLst/>
          </a:prstGeom>
        </p:spPr>
      </p:pic>
      <p:sp>
        <p:nvSpPr>
          <p:cNvPr id="4" name="Slide Number Placeholder 2">
            <a:extLst>
              <a:ext uri="{FF2B5EF4-FFF2-40B4-BE49-F238E27FC236}">
                <a16:creationId xmlns:a16="http://schemas.microsoft.com/office/drawing/2014/main" id="{D3CBFCD8-7E08-69C2-0CC9-A750F3F51955}"/>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17</a:t>
            </a:fld>
            <a:endParaRPr lang="en-GB" sz="1400"/>
          </a:p>
        </p:txBody>
      </p:sp>
      <p:sp>
        <p:nvSpPr>
          <p:cNvPr id="7" name="Footer Placeholder 1">
            <a:extLst>
              <a:ext uri="{FF2B5EF4-FFF2-40B4-BE49-F238E27FC236}">
                <a16:creationId xmlns:a16="http://schemas.microsoft.com/office/drawing/2014/main" id="{BA678832-8A89-65AE-0EB7-C04DB6E725C4}"/>
              </a:ext>
            </a:extLst>
          </p:cNvPr>
          <p:cNvSpPr>
            <a:spLocks noGrp="1"/>
          </p:cNvSpPr>
          <p:nvPr>
            <p:ph type="ftr" sz="quarter" idx="11"/>
          </p:nvPr>
        </p:nvSpPr>
        <p:spPr>
          <a:xfrm>
            <a:off x="952500" y="10690760"/>
            <a:ext cx="17335500" cy="184666"/>
          </a:xfrm>
        </p:spPr>
        <p:txBody>
          <a:bodyPr/>
          <a:lstStyle/>
          <a:p>
            <a:r>
              <a:rPr lang="en-US" dirty="0"/>
              <a:t>Based on data received as of 6 May 2024</a:t>
            </a:r>
            <a:endParaRPr lang="en-GB" dirty="0"/>
          </a:p>
        </p:txBody>
      </p:sp>
    </p:spTree>
    <p:extLst>
      <p:ext uri="{BB962C8B-B14F-4D97-AF65-F5344CB8AC3E}">
        <p14:creationId xmlns:p14="http://schemas.microsoft.com/office/powerpoint/2010/main" val="2682230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142" y="886212"/>
            <a:ext cx="18603299" cy="553998"/>
          </a:xfrm>
        </p:spPr>
        <p:txBody>
          <a:bodyPr/>
          <a:lstStyle/>
          <a:p>
            <a:pPr>
              <a:lnSpc>
                <a:spcPct val="100000"/>
              </a:lnSpc>
              <a:spcBef>
                <a:spcPts val="0"/>
              </a:spcBef>
            </a:pPr>
            <a:r>
              <a:rPr lang="fr-FR" sz="3600" dirty="0" err="1">
                <a:solidFill>
                  <a:srgbClr val="000000">
                    <a:alpha val="100000"/>
                  </a:srgbClr>
                </a:solidFill>
                <a:latin typeface="Poppins SemiBold"/>
                <a:cs typeface="Poppins SemiBold"/>
                <a:sym typeface="Poppins SemiBold"/>
              </a:rPr>
              <a:t>Regional</a:t>
            </a:r>
            <a:r>
              <a:rPr lang="fr-FR" sz="3600" dirty="0">
                <a:solidFill>
                  <a:srgbClr val="000000">
                    <a:alpha val="100000"/>
                  </a:srgbClr>
                </a:solidFill>
                <a:latin typeface="Poppins SemiBold"/>
                <a:cs typeface="Poppins SemiBold"/>
                <a:sym typeface="Poppins SemiBold"/>
              </a:rPr>
              <a:t> GRSN surveillance performance, 2023</a:t>
            </a:r>
          </a:p>
        </p:txBody>
      </p:sp>
      <p:pic>
        <p:nvPicPr>
          <p:cNvPr id="4" name="Picture 3">
            <a:extLst>
              <a:ext uri="{FF2B5EF4-FFF2-40B4-BE49-F238E27FC236}">
                <a16:creationId xmlns:a16="http://schemas.microsoft.com/office/drawing/2014/main" id="{F7676001-FAAA-CF13-17F0-33C9267EEC77}"/>
              </a:ext>
            </a:extLst>
          </p:cNvPr>
          <p:cNvPicPr>
            <a:picLocks noChangeAspect="1"/>
          </p:cNvPicPr>
          <p:nvPr/>
        </p:nvPicPr>
        <p:blipFill rotWithShape="1">
          <a:blip r:embed="rId3"/>
          <a:srcRect t="4704" b="3143"/>
          <a:stretch/>
        </p:blipFill>
        <p:spPr>
          <a:xfrm>
            <a:off x="1072114" y="1796716"/>
            <a:ext cx="16561836" cy="8626422"/>
          </a:xfrm>
          <a:prstGeom prst="rect">
            <a:avLst/>
          </a:prstGeom>
        </p:spPr>
      </p:pic>
      <p:sp>
        <p:nvSpPr>
          <p:cNvPr id="6" name="Slide Number Placeholder 2">
            <a:extLst>
              <a:ext uri="{FF2B5EF4-FFF2-40B4-BE49-F238E27FC236}">
                <a16:creationId xmlns:a16="http://schemas.microsoft.com/office/drawing/2014/main" id="{ABFCAAD4-FAB3-2568-4AAA-B749F95C23F8}"/>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18</a:t>
            </a:fld>
            <a:endParaRPr lang="en-GB" sz="1400"/>
          </a:p>
        </p:txBody>
      </p:sp>
      <p:sp>
        <p:nvSpPr>
          <p:cNvPr id="7" name="Footer Placeholder 1">
            <a:extLst>
              <a:ext uri="{FF2B5EF4-FFF2-40B4-BE49-F238E27FC236}">
                <a16:creationId xmlns:a16="http://schemas.microsoft.com/office/drawing/2014/main" id="{F9E479EE-E730-4BA8-F3FD-F304E0E8D0BC}"/>
              </a:ext>
            </a:extLst>
          </p:cNvPr>
          <p:cNvSpPr>
            <a:spLocks noGrp="1"/>
          </p:cNvSpPr>
          <p:nvPr>
            <p:ph type="ftr" sz="quarter" idx="11"/>
          </p:nvPr>
        </p:nvSpPr>
        <p:spPr>
          <a:xfrm>
            <a:off x="952500" y="10690760"/>
            <a:ext cx="17335500" cy="184666"/>
          </a:xfrm>
        </p:spPr>
        <p:txBody>
          <a:bodyPr/>
          <a:lstStyle/>
          <a:p>
            <a:r>
              <a:rPr lang="en-US" dirty="0"/>
              <a:t>Based on data received as of 6 May 2024</a:t>
            </a:r>
            <a:endParaRPr lang="en-GB" dirty="0"/>
          </a:p>
        </p:txBody>
      </p:sp>
    </p:spTree>
    <p:extLst>
      <p:ext uri="{BB962C8B-B14F-4D97-AF65-F5344CB8AC3E}">
        <p14:creationId xmlns:p14="http://schemas.microsoft.com/office/powerpoint/2010/main" val="930492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93BD67D-EBF6-438C-AD54-D42C41157ECB}"/>
              </a:ext>
            </a:extLst>
          </p:cNvPr>
          <p:cNvSpPr>
            <a:spLocks noGrp="1"/>
          </p:cNvSpPr>
          <p:nvPr>
            <p:ph type="sldNum" sz="quarter" idx="12"/>
          </p:nvPr>
        </p:nvSpPr>
        <p:spPr>
          <a:xfrm>
            <a:off x="17633950" y="10690760"/>
            <a:ext cx="1479438" cy="215444"/>
          </a:xfrm>
        </p:spPr>
        <p:txBody>
          <a:bodyPr/>
          <a:lstStyle/>
          <a:p>
            <a:fld id="{81D60167-4931-47E6-BA6A-407CBD079E47}" type="slidenum">
              <a:rPr lang="en-GB" sz="1400" smtClean="0"/>
              <a:pPr/>
              <a:t>19</a:t>
            </a:fld>
            <a:endParaRPr lang="en-GB" sz="1400"/>
          </a:p>
        </p:txBody>
      </p:sp>
      <p:sp>
        <p:nvSpPr>
          <p:cNvPr id="3" name="object 3"/>
          <p:cNvSpPr txBox="1">
            <a:spLocks noGrp="1"/>
          </p:cNvSpPr>
          <p:nvPr>
            <p:ph type="title"/>
          </p:nvPr>
        </p:nvSpPr>
        <p:spPr>
          <a:xfrm>
            <a:off x="952501" y="885878"/>
            <a:ext cx="17815183" cy="571310"/>
          </a:xfrm>
        </p:spPr>
        <p:txBody>
          <a:bodyPr vert="horz" wrap="square" lIns="0" tIns="12065" rIns="0" bIns="0" rtlCol="0">
            <a:spAutoFit/>
          </a:bodyPr>
          <a:lstStyle/>
          <a:p>
            <a:r>
              <a:rPr lang="en-US" sz="4000" b="1" dirty="0"/>
              <a:t>GRSN surveillance performance conclusions</a:t>
            </a:r>
            <a:endParaRPr lang="en-GB" sz="4000" dirty="0"/>
          </a:p>
        </p:txBody>
      </p:sp>
      <p:sp>
        <p:nvSpPr>
          <p:cNvPr id="16" name="Text Placeholder 15">
            <a:extLst>
              <a:ext uri="{FF2B5EF4-FFF2-40B4-BE49-F238E27FC236}">
                <a16:creationId xmlns:a16="http://schemas.microsoft.com/office/drawing/2014/main" id="{4D8AFF02-398A-4160-BA74-AD7C935A59BB}"/>
              </a:ext>
            </a:extLst>
          </p:cNvPr>
          <p:cNvSpPr>
            <a:spLocks noGrp="1"/>
          </p:cNvSpPr>
          <p:nvPr>
            <p:ph type="body" sz="quarter" idx="14"/>
          </p:nvPr>
        </p:nvSpPr>
        <p:spPr>
          <a:xfrm>
            <a:off x="952500" y="1905250"/>
            <a:ext cx="18199100" cy="3119828"/>
          </a:xfrm>
        </p:spPr>
        <p:txBody>
          <a:bodyPr vert="horz" wrap="square" lIns="0" tIns="0" rIns="0" bIns="0" numCol="1" spcCol="1440000" rtlCol="0" anchor="t" anchorCtr="0">
            <a:spAutoFit/>
          </a:bodyPr>
          <a:lstStyle/>
          <a:p>
            <a:pPr marL="342900" indent="-342900">
              <a:buSzPct val="110000"/>
              <a:buFont typeface="Wingdings" pitchFamily="2" charset="2"/>
              <a:buChar char="§"/>
            </a:pPr>
            <a:r>
              <a:rPr lang="en-GB" sz="2950" dirty="0">
                <a:latin typeface="Poppins"/>
                <a:ea typeface="Roboto"/>
                <a:cs typeface="Poppins"/>
              </a:rPr>
              <a:t>Overall, surveillance performance and case enrolment has begun to recover from COVID-19 pandemic impact</a:t>
            </a:r>
          </a:p>
          <a:p>
            <a:pPr lvl="1" indent="-457200">
              <a:buFont typeface="Arial" panose="020B0604020202020204" pitchFamily="34" charset="0"/>
              <a:buChar char="•"/>
            </a:pPr>
            <a:r>
              <a:rPr lang="en-GB" sz="2550" dirty="0">
                <a:latin typeface="Poppins"/>
                <a:ea typeface="Roboto"/>
                <a:cs typeface="Poppins"/>
              </a:rPr>
              <a:t>By 2022, </a:t>
            </a:r>
            <a:r>
              <a:rPr lang="en-US" sz="2550" dirty="0">
                <a:latin typeface="Poppins"/>
                <a:ea typeface="Roboto"/>
                <a:cs typeface="Poppins"/>
              </a:rPr>
              <a:t>the number of enrolled pediatric diarrhea cases rebounded above pre-pandemic levels in 2019</a:t>
            </a:r>
            <a:endParaRPr lang="en-GB" sz="2550" dirty="0">
              <a:latin typeface="Poppins"/>
              <a:ea typeface="Roboto"/>
              <a:cs typeface="Poppins"/>
            </a:endParaRPr>
          </a:p>
          <a:p>
            <a:pPr marL="342900" indent="-342900">
              <a:buSzPct val="110000"/>
              <a:buFont typeface="Wingdings" pitchFamily="2" charset="2"/>
              <a:buChar char="§"/>
            </a:pPr>
            <a:r>
              <a:rPr lang="en-GB" sz="2950" dirty="0">
                <a:latin typeface="Poppins"/>
                <a:ea typeface="Roboto"/>
                <a:cs typeface="Poppins"/>
              </a:rPr>
              <a:t>Work remains to improve the proportion of collected specimens tested by ELISA, and to increase the proportion of rotavirus-positive specimens with a genotype tested and reported</a:t>
            </a:r>
          </a:p>
        </p:txBody>
      </p:sp>
    </p:spTree>
    <p:extLst>
      <p:ext uri="{BB962C8B-B14F-4D97-AF65-F5344CB8AC3E}">
        <p14:creationId xmlns:p14="http://schemas.microsoft.com/office/powerpoint/2010/main" val="62900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2" y="811544"/>
            <a:ext cx="18604604" cy="615553"/>
          </a:xfrm>
        </p:spPr>
        <p:txBody>
          <a:bodyPr/>
          <a:lstStyle/>
          <a:p>
            <a:pPr marL="0" marR="0" algn="l">
              <a:lnSpc>
                <a:spcPct val="100000"/>
              </a:lnSpc>
              <a:spcBef>
                <a:spcPts val="0"/>
              </a:spcBef>
              <a:spcAft>
                <a:spcPts val="0"/>
              </a:spcAft>
              <a:buNone/>
            </a:pPr>
            <a:r>
              <a:rPr lang="en-US" sz="4000" b="1" i="0" u="none" cap="none" dirty="0">
                <a:solidFill>
                  <a:srgbClr val="000000">
                    <a:alpha val="100000"/>
                  </a:srgbClr>
                </a:solidFill>
                <a:latin typeface="Poppins SemiBold"/>
                <a:cs typeface="Poppins SemiBold"/>
                <a:sym typeface="Poppins SemiBold"/>
              </a:rPr>
              <a:t>Introduction</a:t>
            </a:r>
            <a:endParaRPr sz="4000" b="1" i="0" u="none" cap="none" dirty="0">
              <a:solidFill>
                <a:srgbClr val="000000">
                  <a:alpha val="100000"/>
                </a:srgbClr>
              </a:solidFill>
              <a:latin typeface="Poppins SemiBold"/>
              <a:cs typeface="Poppins SemiBold"/>
              <a:sym typeface="Poppins SemiBold"/>
            </a:endParaRPr>
          </a:p>
        </p:txBody>
      </p:sp>
      <p:sp>
        <p:nvSpPr>
          <p:cNvPr id="8" name="TextBox 7">
            <a:extLst>
              <a:ext uri="{FF2B5EF4-FFF2-40B4-BE49-F238E27FC236}">
                <a16:creationId xmlns:a16="http://schemas.microsoft.com/office/drawing/2014/main" id="{884C7EB2-E255-452C-8EAE-931981C7B01A}"/>
              </a:ext>
            </a:extLst>
          </p:cNvPr>
          <p:cNvSpPr txBox="1"/>
          <p:nvPr/>
        </p:nvSpPr>
        <p:spPr>
          <a:xfrm>
            <a:off x="952502" y="1841473"/>
            <a:ext cx="18160886" cy="8279190"/>
          </a:xfrm>
          <a:prstGeom prst="rect">
            <a:avLst/>
          </a:prstGeom>
          <a:noFill/>
        </p:spPr>
        <p:txBody>
          <a:bodyPr wrap="square">
            <a:spAutoFit/>
          </a:bodyPr>
          <a:lstStyle/>
          <a:p>
            <a:pPr algn="l" rtl="0" fontAlgn="base"/>
            <a:r>
              <a:rPr lang="en-US" sz="2800" i="0" dirty="0">
                <a:effectLst/>
                <a:latin typeface="+mj-lt"/>
              </a:rPr>
              <a:t>Dear Colleagues,</a:t>
            </a:r>
          </a:p>
          <a:p>
            <a:pPr algn="l" rtl="0" fontAlgn="base"/>
            <a:endParaRPr lang="en-US" sz="2800" i="0" dirty="0">
              <a:effectLst/>
              <a:latin typeface="+mj-lt"/>
            </a:endParaRPr>
          </a:p>
          <a:p>
            <a:pPr algn="l" rtl="0" fontAlgn="base"/>
            <a:r>
              <a:rPr lang="en-US" sz="2800" i="0" dirty="0">
                <a:effectLst/>
                <a:latin typeface="+mj-lt"/>
              </a:rPr>
              <a:t>We are pleased to share the latest update from the World Health Organization (WHO)-coordinated Global Rotavirus Surveillance Network (GRSN) and Global Pediatric Diarrhea Surveillance (GPDS). </a:t>
            </a:r>
          </a:p>
          <a:p>
            <a:pPr algn="l" rtl="0" fontAlgn="base"/>
            <a:endParaRPr lang="en-US" sz="2800" dirty="0">
              <a:latin typeface="+mj-lt"/>
            </a:endParaRPr>
          </a:p>
          <a:p>
            <a:pPr algn="l" rtl="0" fontAlgn="base"/>
            <a:r>
              <a:rPr lang="en-US" sz="2800" i="0" dirty="0">
                <a:effectLst/>
                <a:latin typeface="+mj-lt"/>
              </a:rPr>
              <a:t>This slide deck reports the most up-to-date global surveillance data reported to WHO HQ as of May 2024, which includes GRSN data from recent years with a focus on 2021-2023, as well as the most recent GPDS data available from 2017-2021.</a:t>
            </a:r>
          </a:p>
          <a:p>
            <a:pPr algn="l" rtl="0" fontAlgn="base"/>
            <a:endParaRPr lang="en-US" sz="2800" i="0" dirty="0">
              <a:effectLst/>
              <a:latin typeface="+mj-lt"/>
            </a:endParaRPr>
          </a:p>
          <a:p>
            <a:pPr algn="l" rtl="0" fontAlgn="base"/>
            <a:r>
              <a:rPr lang="en-US" sz="2800" i="0" dirty="0">
                <a:effectLst/>
                <a:latin typeface="+mj-lt"/>
              </a:rPr>
              <a:t>Thank you to everyone from staff at the sentinel surveillance hospitals and Member States, concerned WHO regional and country offices, and to the country, regional and global partners who make this surveillance possible. We look forward to continuing to work together to strengthen these surveillance networks!</a:t>
            </a:r>
          </a:p>
          <a:p>
            <a:pPr algn="l" rtl="0" fontAlgn="base"/>
            <a:endParaRPr lang="en-US" sz="2800" i="0" dirty="0">
              <a:effectLst/>
              <a:latin typeface="+mj-lt"/>
            </a:endParaRPr>
          </a:p>
          <a:p>
            <a:pPr fontAlgn="base"/>
            <a:r>
              <a:rPr lang="en-US" sz="2800" i="0" dirty="0">
                <a:effectLst/>
                <a:latin typeface="+mj-lt"/>
              </a:rPr>
              <a:t>We hope you enjoy the update! Please feel free to forward to other interested parties.</a:t>
            </a:r>
          </a:p>
          <a:p>
            <a:pPr algn="l" rtl="0" fontAlgn="base"/>
            <a:endParaRPr lang="en-US" sz="2800" dirty="0">
              <a:latin typeface="+mj-lt"/>
            </a:endParaRPr>
          </a:p>
          <a:p>
            <a:pPr algn="l" rtl="0" fontAlgn="base"/>
            <a:r>
              <a:rPr lang="en-US" sz="2800" dirty="0">
                <a:latin typeface="+mj-lt"/>
              </a:rPr>
              <a:t>WHO HQ - </a:t>
            </a:r>
            <a:r>
              <a:rPr lang="en-US" sz="2800" i="0" dirty="0">
                <a:effectLst/>
                <a:latin typeface="+mj-lt"/>
              </a:rPr>
              <a:t>VPD Surveillance and Risk Assessment Team &amp; Global Monitoring Team</a:t>
            </a:r>
          </a:p>
          <a:p>
            <a:pPr algn="l" rtl="0" fontAlgn="base"/>
            <a:endParaRPr lang="en-US" sz="2800" i="0" dirty="0">
              <a:effectLst/>
              <a:latin typeface="+mj-lt"/>
            </a:endParaRPr>
          </a:p>
          <a:p>
            <a:pPr algn="l" rtl="0" fontAlgn="base"/>
            <a:r>
              <a:rPr lang="en-US" sz="2800" i="0" dirty="0">
                <a:effectLst/>
                <a:latin typeface="+mj-lt"/>
              </a:rPr>
              <a:t>Copyright © 2024 World Health Organization, All rights reserved.</a:t>
            </a:r>
          </a:p>
        </p:txBody>
      </p:sp>
      <p:sp>
        <p:nvSpPr>
          <p:cNvPr id="3" name="Slide Number Placeholder 2">
            <a:extLst>
              <a:ext uri="{FF2B5EF4-FFF2-40B4-BE49-F238E27FC236}">
                <a16:creationId xmlns:a16="http://schemas.microsoft.com/office/drawing/2014/main" id="{886A751E-E9C1-8705-03C1-A3357808FD92}"/>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2</a:t>
            </a:fld>
            <a:endParaRPr lang="en-GB" sz="1400"/>
          </a:p>
        </p:txBody>
      </p:sp>
    </p:spTree>
    <p:extLst>
      <p:ext uri="{BB962C8B-B14F-4D97-AF65-F5344CB8AC3E}">
        <p14:creationId xmlns:p14="http://schemas.microsoft.com/office/powerpoint/2010/main" val="3672144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914400" y="5029200"/>
            <a:ext cx="6400800" cy="615553"/>
          </a:xfrm>
        </p:spPr>
        <p:txBody>
          <a:bodyPr/>
          <a:lstStyle/>
          <a:p>
            <a:pPr marL="0" marR="0" algn="l">
              <a:lnSpc>
                <a:spcPct val="100000"/>
              </a:lnSpc>
              <a:spcBef>
                <a:spcPts val="0"/>
              </a:spcBef>
              <a:spcAft>
                <a:spcPts val="0"/>
              </a:spcAft>
              <a:buNone/>
            </a:pPr>
            <a:r>
              <a:rPr lang="en-US" sz="4000" b="1" i="0" u="none" cap="none">
                <a:solidFill>
                  <a:srgbClr val="009ADE"/>
                </a:solidFill>
                <a:latin typeface="Poppins SemiBold"/>
                <a:cs typeface="Poppins SemiBold"/>
                <a:sym typeface="Poppins SemiBold"/>
              </a:rPr>
              <a:t>GRSN</a:t>
            </a:r>
            <a:r>
              <a:rPr lang="en-US" sz="4000" b="1" i="0" u="none" cap="none">
                <a:solidFill>
                  <a:srgbClr val="000000">
                    <a:alpha val="100000"/>
                  </a:srgbClr>
                </a:solidFill>
                <a:latin typeface="Poppins SemiBold"/>
                <a:cs typeface="Poppins SemiBold"/>
                <a:sym typeface="Poppins SemiBold"/>
              </a:rPr>
              <a:t> rotavirus positivity</a:t>
            </a:r>
            <a:endParaRPr sz="4000" b="1" i="0" u="none" cap="none">
              <a:solidFill>
                <a:srgbClr val="000000">
                  <a:alpha val="100000"/>
                </a:srgbClr>
              </a:solidFill>
              <a:latin typeface="Poppins SemiBold"/>
              <a:cs typeface="Poppins SemiBold"/>
              <a:sym typeface="Poppins SemiBold"/>
            </a:endParaRPr>
          </a:p>
        </p:txBody>
      </p:sp>
    </p:spTree>
    <p:extLst>
      <p:ext uri="{BB962C8B-B14F-4D97-AF65-F5344CB8AC3E}">
        <p14:creationId xmlns:p14="http://schemas.microsoft.com/office/powerpoint/2010/main" val="891244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2A027E40-C7E7-4BA4-8C94-315B75CEE413}"/>
              </a:ext>
            </a:extLst>
          </p:cNvPr>
          <p:cNvSpPr>
            <a:spLocks noGrp="1"/>
          </p:cNvSpPr>
          <p:nvPr>
            <p:ph type="sldNum" sz="quarter" idx="12"/>
          </p:nvPr>
        </p:nvSpPr>
        <p:spPr>
          <a:xfrm>
            <a:off x="17633950" y="10690760"/>
            <a:ext cx="1479438" cy="184666"/>
          </a:xfrm>
        </p:spPr>
        <p:txBody>
          <a:bodyPr/>
          <a:lstStyle/>
          <a:p>
            <a:fld id="{E2E31AFC-DF42-41A5-B57C-06A83BBA6616}" type="slidenum">
              <a:rPr lang="en-GB" smtClean="0"/>
              <a:pPr/>
              <a:t>21</a:t>
            </a:fld>
            <a:endParaRPr lang="en-GB"/>
          </a:p>
        </p:txBody>
      </p:sp>
      <p:sp>
        <p:nvSpPr>
          <p:cNvPr id="7" name="Title 6">
            <a:extLst>
              <a:ext uri="{FF2B5EF4-FFF2-40B4-BE49-F238E27FC236}">
                <a16:creationId xmlns:a16="http://schemas.microsoft.com/office/drawing/2014/main" id="{46D6845E-FD97-4FD4-9D7B-ED6EDB4CA217}"/>
              </a:ext>
            </a:extLst>
          </p:cNvPr>
          <p:cNvSpPr>
            <a:spLocks noGrp="1"/>
          </p:cNvSpPr>
          <p:nvPr>
            <p:ph type="title"/>
          </p:nvPr>
        </p:nvSpPr>
        <p:spPr>
          <a:xfrm>
            <a:off x="952502" y="885878"/>
            <a:ext cx="18160886" cy="1113125"/>
          </a:xfrm>
        </p:spPr>
        <p:txBody>
          <a:bodyPr/>
          <a:lstStyle/>
          <a:p>
            <a:r>
              <a:rPr lang="en-GB" sz="4000" dirty="0"/>
              <a:t>The proportion of countries participating in GRSN that have introduced rotavirus vaccine has increased in recent years</a:t>
            </a:r>
          </a:p>
        </p:txBody>
      </p:sp>
      <p:sp>
        <p:nvSpPr>
          <p:cNvPr id="10" name="Text Placeholder 9">
            <a:extLst>
              <a:ext uri="{FF2B5EF4-FFF2-40B4-BE49-F238E27FC236}">
                <a16:creationId xmlns:a16="http://schemas.microsoft.com/office/drawing/2014/main" id="{16C62F17-7FE7-4E80-AACC-EC40FB6F15AD}"/>
              </a:ext>
            </a:extLst>
          </p:cNvPr>
          <p:cNvSpPr>
            <a:spLocks noGrp="1"/>
          </p:cNvSpPr>
          <p:nvPr>
            <p:ph type="body" sz="quarter" idx="13"/>
          </p:nvPr>
        </p:nvSpPr>
        <p:spPr>
          <a:xfrm>
            <a:off x="1244226" y="2291143"/>
            <a:ext cx="8378825" cy="615553"/>
          </a:xfrm>
        </p:spPr>
        <p:txBody>
          <a:bodyPr/>
          <a:lstStyle/>
          <a:p>
            <a:pPr algn="ctr"/>
            <a:r>
              <a:rPr lang="en-GB" sz="4000" b="1">
                <a:solidFill>
                  <a:schemeClr val="accent6"/>
                </a:solidFill>
              </a:rPr>
              <a:t>2016</a:t>
            </a:r>
          </a:p>
        </p:txBody>
      </p:sp>
      <p:graphicFrame>
        <p:nvGraphicFramePr>
          <p:cNvPr id="14" name="Chart Placeholder 13">
            <a:extLst>
              <a:ext uri="{FF2B5EF4-FFF2-40B4-BE49-F238E27FC236}">
                <a16:creationId xmlns:a16="http://schemas.microsoft.com/office/drawing/2014/main" id="{33510C0A-A596-46FF-A6B9-F3539E748F85}"/>
              </a:ext>
            </a:extLst>
          </p:cNvPr>
          <p:cNvGraphicFramePr>
            <a:graphicFrameLocks noGrp="1"/>
          </p:cNvGraphicFramePr>
          <p:nvPr>
            <p:ph type="chart" sz="quarter" idx="16"/>
            <p:extLst>
              <p:ext uri="{D42A27DB-BD31-4B8C-83A1-F6EECF244321}">
                <p14:modId xmlns:p14="http://schemas.microsoft.com/office/powerpoint/2010/main" val="1429920750"/>
              </p:ext>
            </p:extLst>
          </p:nvPr>
        </p:nvGraphicFramePr>
        <p:xfrm>
          <a:off x="990712" y="2906696"/>
          <a:ext cx="9061338" cy="7425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Placeholder 13">
            <a:extLst>
              <a:ext uri="{FF2B5EF4-FFF2-40B4-BE49-F238E27FC236}">
                <a16:creationId xmlns:a16="http://schemas.microsoft.com/office/drawing/2014/main" id="{9E683DDA-FD1B-479F-BFD1-222D581E74EE}"/>
              </a:ext>
            </a:extLst>
          </p:cNvPr>
          <p:cNvGraphicFramePr>
            <a:graphicFrameLocks/>
          </p:cNvGraphicFramePr>
          <p:nvPr>
            <p:extLst>
              <p:ext uri="{D42A27DB-BD31-4B8C-83A1-F6EECF244321}">
                <p14:modId xmlns:p14="http://schemas.microsoft.com/office/powerpoint/2010/main" val="3000705548"/>
              </p:ext>
            </p:extLst>
          </p:nvPr>
        </p:nvGraphicFramePr>
        <p:xfrm>
          <a:off x="9876565" y="2906696"/>
          <a:ext cx="9061338" cy="7425805"/>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Placeholder 9">
            <a:extLst>
              <a:ext uri="{FF2B5EF4-FFF2-40B4-BE49-F238E27FC236}">
                <a16:creationId xmlns:a16="http://schemas.microsoft.com/office/drawing/2014/main" id="{9F6CBDAE-9A9E-4A21-ACD5-1DF1D657F2B7}"/>
              </a:ext>
            </a:extLst>
          </p:cNvPr>
          <p:cNvSpPr txBox="1">
            <a:spLocks/>
          </p:cNvSpPr>
          <p:nvPr/>
        </p:nvSpPr>
        <p:spPr>
          <a:xfrm>
            <a:off x="10130079" y="2291143"/>
            <a:ext cx="8378825" cy="615553"/>
          </a:xfrm>
          <a:prstGeom prst="rect">
            <a:avLst/>
          </a:prstGeom>
        </p:spPr>
        <p:txBody>
          <a:bodyPr vert="horz" wrap="square" lIns="0" tIns="0" rIns="0" bIns="0" rtlCol="0" anchor="t" anchorCtr="0">
            <a:spAutoFit/>
          </a:bodyPr>
          <a:lstStyle>
            <a:lvl1pPr marL="0" indent="0" algn="l" defTabSz="914400" rtl="0" eaLnBrk="1" latinLnBrk="0" hangingPunct="1">
              <a:lnSpc>
                <a:spcPct val="100000"/>
              </a:lnSpc>
              <a:spcBef>
                <a:spcPts val="1000"/>
              </a:spcBef>
              <a:spcAft>
                <a:spcPts val="1200"/>
              </a:spcAft>
              <a:buSzPct val="75000"/>
              <a:buFont typeface="Arial" panose="020B0604020202020204" pitchFamily="34" charset="0"/>
              <a:buNone/>
              <a:defRPr sz="2800" kern="1200">
                <a:solidFill>
                  <a:schemeClr val="accent1"/>
                </a:solidFill>
                <a:latin typeface="Poppins" pitchFamily="2" charset="77"/>
                <a:ea typeface="Roboto" panose="02000000000000000000" pitchFamily="2" charset="0"/>
                <a:cs typeface="Poppins" pitchFamily="2" charset="77"/>
              </a:defRPr>
            </a:lvl1pPr>
            <a:lvl2pPr marL="792000" indent="-288000" algn="l" defTabSz="914400" rtl="0" eaLnBrk="1" latinLnBrk="0" hangingPunct="1">
              <a:lnSpc>
                <a:spcPct val="120000"/>
              </a:lnSpc>
              <a:spcBef>
                <a:spcPts val="500"/>
              </a:spcBef>
              <a:spcAft>
                <a:spcPts val="1200"/>
              </a:spcAft>
              <a:buClr>
                <a:schemeClr val="accent1"/>
              </a:buClr>
              <a:buSzPct val="110000"/>
              <a:buFont typeface="Wingdings" panose="05000000000000000000" pitchFamily="2" charset="2"/>
              <a:buChar char="§"/>
              <a:defRPr sz="2000" kern="1200">
                <a:solidFill>
                  <a:schemeClr val="tx1"/>
                </a:solidFill>
                <a:latin typeface="Poppins" pitchFamily="2" charset="77"/>
                <a:ea typeface="Roboto" panose="02000000000000000000" pitchFamily="2" charset="0"/>
                <a:cs typeface="Poppins" pitchFamily="2" charset="77"/>
              </a:defRPr>
            </a:lvl2pPr>
            <a:lvl3pPr marL="1152000" indent="-288000" algn="l" defTabSz="914400" rtl="0" eaLnBrk="1" latinLnBrk="0" hangingPunct="1">
              <a:lnSpc>
                <a:spcPct val="120000"/>
              </a:lnSpc>
              <a:spcBef>
                <a:spcPts val="500"/>
              </a:spcBef>
              <a:spcAft>
                <a:spcPts val="12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3pPr>
            <a:lvl4pPr marL="1512000" indent="-288000" algn="l" defTabSz="914400" rtl="0" eaLnBrk="1" latinLnBrk="0" hangingPunct="1">
              <a:lnSpc>
                <a:spcPct val="120000"/>
              </a:lnSpc>
              <a:spcBef>
                <a:spcPts val="500"/>
              </a:spcBef>
              <a:spcAft>
                <a:spcPts val="1200"/>
              </a:spcAft>
              <a:buClr>
                <a:schemeClr val="accent1"/>
              </a:buClr>
              <a:buSzPct val="110000"/>
              <a:buFont typeface="Wingdings" panose="05000000000000000000" pitchFamily="2" charset="2"/>
              <a:buChar char="§"/>
              <a:defRPr sz="1600" kern="1200">
                <a:solidFill>
                  <a:schemeClr val="tx1"/>
                </a:solidFill>
                <a:latin typeface="Poppins" pitchFamily="2" charset="77"/>
                <a:ea typeface="Roboto" panose="02000000000000000000" pitchFamily="2" charset="0"/>
                <a:cs typeface="Poppins" pitchFamily="2" charset="77"/>
              </a:defRPr>
            </a:lvl4pPr>
            <a:lvl5pPr marL="1872000" indent="-288000" algn="l" defTabSz="914400" rtl="0" eaLnBrk="1" latinLnBrk="0" hangingPunct="1">
              <a:lnSpc>
                <a:spcPct val="120000"/>
              </a:lnSpc>
              <a:spcBef>
                <a:spcPts val="500"/>
              </a:spcBef>
              <a:spcAft>
                <a:spcPts val="1200"/>
              </a:spcAft>
              <a:buClr>
                <a:schemeClr val="accent1"/>
              </a:buClr>
              <a:buSzPct val="110000"/>
              <a:buFont typeface="Wingdings" panose="05000000000000000000" pitchFamily="2" charset="2"/>
              <a:buChar char="§"/>
              <a:defRPr sz="1600" kern="1200">
                <a:solidFill>
                  <a:schemeClr val="tx1"/>
                </a:solidFill>
                <a:latin typeface="Poppins" pitchFamily="2" charset="77"/>
                <a:ea typeface="Roboto" panose="02000000000000000000" pitchFamily="2" charset="0"/>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4000" b="1">
                <a:solidFill>
                  <a:schemeClr val="accent6"/>
                </a:solidFill>
              </a:rPr>
              <a:t>2022</a:t>
            </a:r>
          </a:p>
        </p:txBody>
      </p:sp>
      <p:sp>
        <p:nvSpPr>
          <p:cNvPr id="3" name="Footer Placeholder 1">
            <a:extLst>
              <a:ext uri="{FF2B5EF4-FFF2-40B4-BE49-F238E27FC236}">
                <a16:creationId xmlns:a16="http://schemas.microsoft.com/office/drawing/2014/main" id="{EA77C92A-2408-8BC6-2C75-EC11A2EED1EF}"/>
              </a:ext>
            </a:extLst>
          </p:cNvPr>
          <p:cNvSpPr>
            <a:spLocks noGrp="1"/>
          </p:cNvSpPr>
          <p:nvPr>
            <p:ph type="ftr" sz="quarter" idx="11"/>
          </p:nvPr>
        </p:nvSpPr>
        <p:spPr>
          <a:xfrm>
            <a:off x="952500" y="10690760"/>
            <a:ext cx="17335500" cy="184666"/>
          </a:xfrm>
        </p:spPr>
        <p:txBody>
          <a:bodyPr/>
          <a:lstStyle/>
          <a:p>
            <a:r>
              <a:rPr lang="en-US" dirty="0"/>
              <a:t>Based on data received as of 6 May 2024</a:t>
            </a:r>
            <a:endParaRPr lang="en-GB" dirty="0"/>
          </a:p>
        </p:txBody>
      </p:sp>
    </p:spTree>
    <p:extLst>
      <p:ext uri="{BB962C8B-B14F-4D97-AF65-F5344CB8AC3E}">
        <p14:creationId xmlns:p14="http://schemas.microsoft.com/office/powerpoint/2010/main" val="191055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2A027E40-C7E7-4BA4-8C94-315B75CEE413}"/>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pPr/>
              <a:t>22</a:t>
            </a:fld>
            <a:endParaRPr lang="en-GB" sz="1400" dirty="0"/>
          </a:p>
        </p:txBody>
      </p:sp>
      <p:sp>
        <p:nvSpPr>
          <p:cNvPr id="7" name="Title 6">
            <a:extLst>
              <a:ext uri="{FF2B5EF4-FFF2-40B4-BE49-F238E27FC236}">
                <a16:creationId xmlns:a16="http://schemas.microsoft.com/office/drawing/2014/main" id="{46D6845E-FD97-4FD4-9D7B-ED6EDB4CA217}"/>
              </a:ext>
            </a:extLst>
          </p:cNvPr>
          <p:cNvSpPr>
            <a:spLocks noGrp="1"/>
          </p:cNvSpPr>
          <p:nvPr>
            <p:ph type="title"/>
          </p:nvPr>
        </p:nvSpPr>
        <p:spPr>
          <a:xfrm>
            <a:off x="952502" y="885878"/>
            <a:ext cx="17652739" cy="1113125"/>
          </a:xfrm>
        </p:spPr>
        <p:txBody>
          <a:bodyPr/>
          <a:lstStyle/>
          <a:p>
            <a:r>
              <a:rPr lang="en-GB" sz="4000" dirty="0">
                <a:latin typeface="Poppins SemiBold"/>
                <a:ea typeface="Roboto"/>
                <a:cs typeface="Poppins SemiBold"/>
              </a:rPr>
              <a:t>Rotavirus positivity was significantly lower in GRSN countries with rotavirus vaccine, 2016-2022</a:t>
            </a:r>
          </a:p>
        </p:txBody>
      </p:sp>
      <p:graphicFrame>
        <p:nvGraphicFramePr>
          <p:cNvPr id="14" name="Chart Placeholder 13">
            <a:extLst>
              <a:ext uri="{FF2B5EF4-FFF2-40B4-BE49-F238E27FC236}">
                <a16:creationId xmlns:a16="http://schemas.microsoft.com/office/drawing/2014/main" id="{33510C0A-A596-46FF-A6B9-F3539E748F85}"/>
              </a:ext>
            </a:extLst>
          </p:cNvPr>
          <p:cNvGraphicFramePr>
            <a:graphicFrameLocks noGrp="1"/>
          </p:cNvGraphicFramePr>
          <p:nvPr>
            <p:ph type="chart" sz="quarter" idx="16"/>
          </p:nvPr>
        </p:nvGraphicFramePr>
        <p:xfrm>
          <a:off x="952500" y="2501966"/>
          <a:ext cx="18305883" cy="7519112"/>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1">
            <a:extLst>
              <a:ext uri="{FF2B5EF4-FFF2-40B4-BE49-F238E27FC236}">
                <a16:creationId xmlns:a16="http://schemas.microsoft.com/office/drawing/2014/main" id="{FC03A0A2-02F3-39D8-EBDA-A89902E9D220}"/>
              </a:ext>
            </a:extLst>
          </p:cNvPr>
          <p:cNvSpPr>
            <a:spLocks noGrp="1"/>
          </p:cNvSpPr>
          <p:nvPr>
            <p:ph type="ftr" sz="quarter" idx="11"/>
          </p:nvPr>
        </p:nvSpPr>
        <p:spPr>
          <a:xfrm>
            <a:off x="952500" y="10690760"/>
            <a:ext cx="17335500" cy="184666"/>
          </a:xfrm>
        </p:spPr>
        <p:txBody>
          <a:bodyPr/>
          <a:lstStyle/>
          <a:p>
            <a:r>
              <a:rPr lang="en-US" dirty="0"/>
              <a:t>Based on data received as of 6 May 2024</a:t>
            </a:r>
            <a:endParaRPr lang="en-GB" dirty="0"/>
          </a:p>
        </p:txBody>
      </p:sp>
    </p:spTree>
    <p:extLst>
      <p:ext uri="{BB962C8B-B14F-4D97-AF65-F5344CB8AC3E}">
        <p14:creationId xmlns:p14="http://schemas.microsoft.com/office/powerpoint/2010/main" val="219193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2A027E40-C7E7-4BA4-8C94-315B75CEE413}"/>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pPr/>
              <a:t>23</a:t>
            </a:fld>
            <a:endParaRPr lang="en-GB" sz="1400" dirty="0"/>
          </a:p>
        </p:txBody>
      </p:sp>
      <p:sp>
        <p:nvSpPr>
          <p:cNvPr id="7" name="Title 6">
            <a:extLst>
              <a:ext uri="{FF2B5EF4-FFF2-40B4-BE49-F238E27FC236}">
                <a16:creationId xmlns:a16="http://schemas.microsoft.com/office/drawing/2014/main" id="{46D6845E-FD97-4FD4-9D7B-ED6EDB4CA217}"/>
              </a:ext>
            </a:extLst>
          </p:cNvPr>
          <p:cNvSpPr>
            <a:spLocks noGrp="1"/>
          </p:cNvSpPr>
          <p:nvPr>
            <p:ph type="title"/>
          </p:nvPr>
        </p:nvSpPr>
        <p:spPr>
          <a:xfrm>
            <a:off x="952502" y="885878"/>
            <a:ext cx="17652739" cy="1113125"/>
          </a:xfrm>
        </p:spPr>
        <p:txBody>
          <a:bodyPr/>
          <a:lstStyle/>
          <a:p>
            <a:r>
              <a:rPr lang="en-GB" sz="4000" dirty="0">
                <a:latin typeface="Poppins SemiBold"/>
                <a:ea typeface="Roboto"/>
                <a:cs typeface="Poppins SemiBold"/>
              </a:rPr>
              <a:t>Rotavirus positivity was consistently lower in GRSN countries with rotavirus vaccine</a:t>
            </a:r>
          </a:p>
        </p:txBody>
      </p:sp>
      <p:graphicFrame>
        <p:nvGraphicFramePr>
          <p:cNvPr id="14" name="Chart Placeholder 13">
            <a:extLst>
              <a:ext uri="{FF2B5EF4-FFF2-40B4-BE49-F238E27FC236}">
                <a16:creationId xmlns:a16="http://schemas.microsoft.com/office/drawing/2014/main" id="{33510C0A-A596-46FF-A6B9-F3539E748F85}"/>
              </a:ext>
            </a:extLst>
          </p:cNvPr>
          <p:cNvGraphicFramePr>
            <a:graphicFrameLocks noGrp="1"/>
          </p:cNvGraphicFramePr>
          <p:nvPr>
            <p:ph type="chart" sz="quarter" idx="16"/>
            <p:extLst>
              <p:ext uri="{D42A27DB-BD31-4B8C-83A1-F6EECF244321}">
                <p14:modId xmlns:p14="http://schemas.microsoft.com/office/powerpoint/2010/main" val="4063238510"/>
              </p:ext>
            </p:extLst>
          </p:nvPr>
        </p:nvGraphicFramePr>
        <p:xfrm>
          <a:off x="952500" y="2501966"/>
          <a:ext cx="18305883" cy="7540392"/>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a:extLst>
              <a:ext uri="{FF2B5EF4-FFF2-40B4-BE49-F238E27FC236}">
                <a16:creationId xmlns:a16="http://schemas.microsoft.com/office/drawing/2014/main" id="{C9EC6362-77EF-33C9-7177-254B4A92AA87}"/>
              </a:ext>
            </a:extLst>
          </p:cNvPr>
          <p:cNvSpPr>
            <a:spLocks noGrp="1"/>
          </p:cNvSpPr>
          <p:nvPr>
            <p:ph type="ftr" sz="quarter" idx="11"/>
          </p:nvPr>
        </p:nvSpPr>
        <p:spPr>
          <a:xfrm>
            <a:off x="952500" y="10690760"/>
            <a:ext cx="17335500" cy="184666"/>
          </a:xfrm>
        </p:spPr>
        <p:txBody>
          <a:bodyPr/>
          <a:lstStyle/>
          <a:p>
            <a:r>
              <a:rPr lang="en-US" dirty="0"/>
              <a:t>Based on data received as of 6 May 2024. Country vaccine introduction status data from: </a:t>
            </a:r>
            <a:r>
              <a:rPr lang="en-US" dirty="0">
                <a:hlinkClick r:id="rId4"/>
              </a:rPr>
              <a:t>https://immunizationdata.who.int/global/wiise-detail-page/introduction-of-rotavirus-vaccine?ISO_3_CODE=&amp;YEAR=</a:t>
            </a:r>
            <a:r>
              <a:rPr lang="en-US" dirty="0"/>
              <a:t> </a:t>
            </a:r>
            <a:endParaRPr lang="en-GB" dirty="0"/>
          </a:p>
        </p:txBody>
      </p:sp>
    </p:spTree>
    <p:extLst>
      <p:ext uri="{BB962C8B-B14F-4D97-AF65-F5344CB8AC3E}">
        <p14:creationId xmlns:p14="http://schemas.microsoft.com/office/powerpoint/2010/main" val="86095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graph of a number of students&#10;&#10;Description automatically generated">
            <a:extLst>
              <a:ext uri="{FF2B5EF4-FFF2-40B4-BE49-F238E27FC236}">
                <a16:creationId xmlns:a16="http://schemas.microsoft.com/office/drawing/2014/main" id="{DD3888A9-C491-C355-DC8E-3FC7830FFF29}"/>
              </a:ext>
            </a:extLst>
          </p:cNvPr>
          <p:cNvPicPr>
            <a:picLocks noChangeAspect="1" noChangeArrowheads="1"/>
          </p:cNvPicPr>
          <p:nvPr/>
        </p:nvPicPr>
        <p:blipFill>
          <a:blip r:embed="rId3"/>
          <a:srcRect/>
          <a:stretch>
            <a:fillRect/>
          </a:stretch>
        </p:blipFill>
        <p:spPr bwMode="auto">
          <a:xfrm>
            <a:off x="1010131" y="230376"/>
            <a:ext cx="17828929" cy="1007722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2">
            <a:extLst>
              <a:ext uri="{FF2B5EF4-FFF2-40B4-BE49-F238E27FC236}">
                <a16:creationId xmlns:a16="http://schemas.microsoft.com/office/drawing/2014/main" id="{E7645006-4772-8104-04FC-BB6E9D0B0E03}"/>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24</a:t>
            </a:fld>
            <a:endParaRPr lang="en-GB" sz="1400"/>
          </a:p>
        </p:txBody>
      </p:sp>
      <p:sp>
        <p:nvSpPr>
          <p:cNvPr id="3" name="Footer Placeholder 1">
            <a:extLst>
              <a:ext uri="{FF2B5EF4-FFF2-40B4-BE49-F238E27FC236}">
                <a16:creationId xmlns:a16="http://schemas.microsoft.com/office/drawing/2014/main" id="{D25ECC22-F0A0-B7E4-F76E-23D7188EC651}"/>
              </a:ext>
            </a:extLst>
          </p:cNvPr>
          <p:cNvSpPr>
            <a:spLocks noGrp="1"/>
          </p:cNvSpPr>
          <p:nvPr>
            <p:ph type="ftr" sz="quarter" idx="11"/>
          </p:nvPr>
        </p:nvSpPr>
        <p:spPr>
          <a:xfrm>
            <a:off x="952500" y="10690760"/>
            <a:ext cx="17335500" cy="184666"/>
          </a:xfrm>
        </p:spPr>
        <p:txBody>
          <a:bodyPr/>
          <a:lstStyle/>
          <a:p>
            <a:r>
              <a:rPr lang="en-US" dirty="0"/>
              <a:t>Based on data received as of 6 May 2024</a:t>
            </a:r>
            <a:endParaRPr lang="en-GB" dirty="0"/>
          </a:p>
        </p:txBody>
      </p:sp>
    </p:spTree>
    <p:extLst>
      <p:ext uri="{BB962C8B-B14F-4D97-AF65-F5344CB8AC3E}">
        <p14:creationId xmlns:p14="http://schemas.microsoft.com/office/powerpoint/2010/main" val="1184197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graph of a number of patients&#10;&#10;Description automatically generated">
            <a:extLst>
              <a:ext uri="{FF2B5EF4-FFF2-40B4-BE49-F238E27FC236}">
                <a16:creationId xmlns:a16="http://schemas.microsoft.com/office/drawing/2014/main" id="{90711BD2-1E34-D758-84B9-F749C27FAFB9}"/>
              </a:ext>
            </a:extLst>
          </p:cNvPr>
          <p:cNvPicPr>
            <a:picLocks noChangeAspect="1"/>
          </p:cNvPicPr>
          <p:nvPr/>
        </p:nvPicPr>
        <p:blipFill rotWithShape="1">
          <a:blip r:embed="rId2"/>
          <a:srcRect l="3157" t="6351" r="3869" b="7660"/>
          <a:stretch/>
        </p:blipFill>
        <p:spPr>
          <a:xfrm>
            <a:off x="755863" y="884420"/>
            <a:ext cx="18138260" cy="8829206"/>
          </a:xfrm>
          <a:prstGeom prst="rect">
            <a:avLst/>
          </a:prstGeom>
        </p:spPr>
      </p:pic>
      <p:sp>
        <p:nvSpPr>
          <p:cNvPr id="3" name="Slide Number Placeholder 2">
            <a:extLst>
              <a:ext uri="{FF2B5EF4-FFF2-40B4-BE49-F238E27FC236}">
                <a16:creationId xmlns:a16="http://schemas.microsoft.com/office/drawing/2014/main" id="{18ABBD03-83A5-0F6C-D750-F757DEE46F87}"/>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25</a:t>
            </a:fld>
            <a:endParaRPr lang="en-GB" sz="1400"/>
          </a:p>
        </p:txBody>
      </p:sp>
      <p:sp>
        <p:nvSpPr>
          <p:cNvPr id="4" name="Footer Placeholder 1">
            <a:extLst>
              <a:ext uri="{FF2B5EF4-FFF2-40B4-BE49-F238E27FC236}">
                <a16:creationId xmlns:a16="http://schemas.microsoft.com/office/drawing/2014/main" id="{07E7797A-2099-2849-CAB1-A6BD10844A33}"/>
              </a:ext>
            </a:extLst>
          </p:cNvPr>
          <p:cNvSpPr>
            <a:spLocks noGrp="1"/>
          </p:cNvSpPr>
          <p:nvPr>
            <p:ph type="ftr" sz="quarter" idx="11"/>
          </p:nvPr>
        </p:nvSpPr>
        <p:spPr>
          <a:xfrm>
            <a:off x="952500" y="10690760"/>
            <a:ext cx="17335500" cy="184666"/>
          </a:xfrm>
        </p:spPr>
        <p:txBody>
          <a:bodyPr/>
          <a:lstStyle/>
          <a:p>
            <a:r>
              <a:rPr lang="en-US" dirty="0"/>
              <a:t>Note: limited to surveillance sites with cases reported in at least 10 of 12 months and at least 80 cases reported per year (except in sites where rotavirus vaccine has been introduced); based on data received as of 6 May 2024</a:t>
            </a:r>
            <a:endParaRPr lang="en-GB" dirty="0"/>
          </a:p>
        </p:txBody>
      </p:sp>
    </p:spTree>
    <p:extLst>
      <p:ext uri="{BB962C8B-B14F-4D97-AF65-F5344CB8AC3E}">
        <p14:creationId xmlns:p14="http://schemas.microsoft.com/office/powerpoint/2010/main" val="1152853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 graph of a number of people in a row&#10;&#10;Description automatically generated">
            <a:extLst>
              <a:ext uri="{FF2B5EF4-FFF2-40B4-BE49-F238E27FC236}">
                <a16:creationId xmlns:a16="http://schemas.microsoft.com/office/drawing/2014/main" id="{C434C315-7087-6C36-8868-280B3DF203B8}"/>
              </a:ext>
            </a:extLst>
          </p:cNvPr>
          <p:cNvPicPr>
            <a:picLocks noChangeAspect="1" noChangeArrowheads="1"/>
          </p:cNvPicPr>
          <p:nvPr/>
        </p:nvPicPr>
        <p:blipFill>
          <a:blip r:embed="rId3"/>
          <a:srcRect/>
          <a:stretch>
            <a:fillRect/>
          </a:stretch>
        </p:blipFill>
        <p:spPr bwMode="auto">
          <a:xfrm>
            <a:off x="1034326" y="433924"/>
            <a:ext cx="17759764" cy="1003812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C072947-8A3C-F1A4-4B26-9FEE9EEF3E4E}"/>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26</a:t>
            </a:fld>
            <a:endParaRPr lang="en-GB" sz="1400"/>
          </a:p>
        </p:txBody>
      </p:sp>
      <p:sp>
        <p:nvSpPr>
          <p:cNvPr id="4" name="Footer Placeholder 1">
            <a:extLst>
              <a:ext uri="{FF2B5EF4-FFF2-40B4-BE49-F238E27FC236}">
                <a16:creationId xmlns:a16="http://schemas.microsoft.com/office/drawing/2014/main" id="{D85A88E0-6A86-0C17-FB20-B8277E8B6640}"/>
              </a:ext>
            </a:extLst>
          </p:cNvPr>
          <p:cNvSpPr>
            <a:spLocks noGrp="1"/>
          </p:cNvSpPr>
          <p:nvPr>
            <p:ph type="ftr" sz="quarter" idx="11"/>
          </p:nvPr>
        </p:nvSpPr>
        <p:spPr>
          <a:xfrm>
            <a:off x="952500" y="10690760"/>
            <a:ext cx="17335500" cy="184666"/>
          </a:xfrm>
        </p:spPr>
        <p:txBody>
          <a:bodyPr/>
          <a:lstStyle/>
          <a:p>
            <a:r>
              <a:rPr lang="en-US" dirty="0"/>
              <a:t>Based on data received as of 6 May 2024</a:t>
            </a:r>
            <a:endParaRPr lang="en-GB" dirty="0"/>
          </a:p>
        </p:txBody>
      </p:sp>
    </p:spTree>
    <p:extLst>
      <p:ext uri="{BB962C8B-B14F-4D97-AF65-F5344CB8AC3E}">
        <p14:creationId xmlns:p14="http://schemas.microsoft.com/office/powerpoint/2010/main" val="1481881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of a number of patients&#10;&#10;Description automatically generated">
            <a:extLst>
              <a:ext uri="{FF2B5EF4-FFF2-40B4-BE49-F238E27FC236}">
                <a16:creationId xmlns:a16="http://schemas.microsoft.com/office/drawing/2014/main" id="{D7ED2FB8-D4FB-3E85-BBAB-71E8B7D68EA5}"/>
              </a:ext>
            </a:extLst>
          </p:cNvPr>
          <p:cNvPicPr>
            <a:picLocks noChangeAspect="1"/>
          </p:cNvPicPr>
          <p:nvPr/>
        </p:nvPicPr>
        <p:blipFill rotWithShape="1">
          <a:blip r:embed="rId2"/>
          <a:srcRect l="3087" t="6204" r="3523" b="7350"/>
          <a:stretch/>
        </p:blipFill>
        <p:spPr>
          <a:xfrm>
            <a:off x="903908" y="1083023"/>
            <a:ext cx="18209480" cy="8871285"/>
          </a:xfrm>
          <a:prstGeom prst="rect">
            <a:avLst/>
          </a:prstGeom>
        </p:spPr>
      </p:pic>
      <p:sp>
        <p:nvSpPr>
          <p:cNvPr id="4" name="Slide Number Placeholder 2">
            <a:extLst>
              <a:ext uri="{FF2B5EF4-FFF2-40B4-BE49-F238E27FC236}">
                <a16:creationId xmlns:a16="http://schemas.microsoft.com/office/drawing/2014/main" id="{BC475E51-F27A-F15F-5D3B-100AD80EF766}"/>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27</a:t>
            </a:fld>
            <a:endParaRPr lang="en-GB" sz="1400"/>
          </a:p>
        </p:txBody>
      </p:sp>
      <p:sp>
        <p:nvSpPr>
          <p:cNvPr id="7" name="Footer Placeholder 1">
            <a:extLst>
              <a:ext uri="{FF2B5EF4-FFF2-40B4-BE49-F238E27FC236}">
                <a16:creationId xmlns:a16="http://schemas.microsoft.com/office/drawing/2014/main" id="{33AD7D71-833F-E243-C3A6-95462F03423B}"/>
              </a:ext>
            </a:extLst>
          </p:cNvPr>
          <p:cNvSpPr>
            <a:spLocks noGrp="1"/>
          </p:cNvSpPr>
          <p:nvPr>
            <p:ph type="ftr" sz="quarter" idx="11"/>
          </p:nvPr>
        </p:nvSpPr>
        <p:spPr>
          <a:xfrm>
            <a:off x="952500" y="10690760"/>
            <a:ext cx="17335500" cy="184666"/>
          </a:xfrm>
        </p:spPr>
        <p:txBody>
          <a:bodyPr/>
          <a:lstStyle/>
          <a:p>
            <a:r>
              <a:rPr lang="en-US" dirty="0"/>
              <a:t>Note: limited to surveillance sites with cases reported in at least 10 of 12 months and at least 80 cases reported per year (except in sites where rotavirus vaccine has been introduced); based on data received as of 6 May 2024</a:t>
            </a:r>
            <a:endParaRPr lang="en-GB" dirty="0"/>
          </a:p>
        </p:txBody>
      </p:sp>
    </p:spTree>
    <p:extLst>
      <p:ext uri="{BB962C8B-B14F-4D97-AF65-F5344CB8AC3E}">
        <p14:creationId xmlns:p14="http://schemas.microsoft.com/office/powerpoint/2010/main" val="3082384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of a number of bars&#10;&#10;Description automatically generated">
            <a:extLst>
              <a:ext uri="{FF2B5EF4-FFF2-40B4-BE49-F238E27FC236}">
                <a16:creationId xmlns:a16="http://schemas.microsoft.com/office/drawing/2014/main" id="{E35E3076-1932-275E-1728-9243C22FFDF2}"/>
              </a:ext>
            </a:extLst>
          </p:cNvPr>
          <p:cNvPicPr>
            <a:picLocks noChangeAspect="1"/>
          </p:cNvPicPr>
          <p:nvPr/>
        </p:nvPicPr>
        <p:blipFill>
          <a:blip r:embed="rId3"/>
          <a:stretch>
            <a:fillRect/>
          </a:stretch>
        </p:blipFill>
        <p:spPr>
          <a:xfrm>
            <a:off x="952500" y="507518"/>
            <a:ext cx="17351830" cy="9807556"/>
          </a:xfrm>
          <a:prstGeom prst="rect">
            <a:avLst/>
          </a:prstGeom>
        </p:spPr>
      </p:pic>
      <p:sp>
        <p:nvSpPr>
          <p:cNvPr id="3" name="Slide Number Placeholder 2">
            <a:extLst>
              <a:ext uri="{FF2B5EF4-FFF2-40B4-BE49-F238E27FC236}">
                <a16:creationId xmlns:a16="http://schemas.microsoft.com/office/drawing/2014/main" id="{DBD61BFA-ABCB-B488-D19B-00979436C031}"/>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28</a:t>
            </a:fld>
            <a:endParaRPr lang="en-GB" sz="1400"/>
          </a:p>
        </p:txBody>
      </p:sp>
      <p:sp>
        <p:nvSpPr>
          <p:cNvPr id="6" name="Footer Placeholder 1">
            <a:extLst>
              <a:ext uri="{FF2B5EF4-FFF2-40B4-BE49-F238E27FC236}">
                <a16:creationId xmlns:a16="http://schemas.microsoft.com/office/drawing/2014/main" id="{FDC86624-72A0-4F92-EEF9-CB97742A9A3F}"/>
              </a:ext>
            </a:extLst>
          </p:cNvPr>
          <p:cNvSpPr>
            <a:spLocks noGrp="1"/>
          </p:cNvSpPr>
          <p:nvPr>
            <p:ph type="ftr" sz="quarter" idx="11"/>
          </p:nvPr>
        </p:nvSpPr>
        <p:spPr>
          <a:xfrm>
            <a:off x="952500" y="10690760"/>
            <a:ext cx="17335500" cy="184666"/>
          </a:xfrm>
        </p:spPr>
        <p:txBody>
          <a:bodyPr/>
          <a:lstStyle/>
          <a:p>
            <a:r>
              <a:rPr lang="en-US" dirty="0"/>
              <a:t>Based on data received as of 6 May 2024; reporting of 2023 data is still in progress and therefore not yet complete</a:t>
            </a:r>
            <a:endParaRPr lang="en-GB" dirty="0"/>
          </a:p>
        </p:txBody>
      </p:sp>
    </p:spTree>
    <p:extLst>
      <p:ext uri="{BB962C8B-B14F-4D97-AF65-F5344CB8AC3E}">
        <p14:creationId xmlns:p14="http://schemas.microsoft.com/office/powerpoint/2010/main" val="1276432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different colored bars&#10;&#10;Description automatically generated">
            <a:extLst>
              <a:ext uri="{FF2B5EF4-FFF2-40B4-BE49-F238E27FC236}">
                <a16:creationId xmlns:a16="http://schemas.microsoft.com/office/drawing/2014/main" id="{F450144E-D9A7-DFFE-E1ED-75E5F375DA7A}"/>
              </a:ext>
            </a:extLst>
          </p:cNvPr>
          <p:cNvPicPr>
            <a:picLocks noChangeAspect="1"/>
          </p:cNvPicPr>
          <p:nvPr/>
        </p:nvPicPr>
        <p:blipFill>
          <a:blip r:embed="rId2"/>
          <a:stretch>
            <a:fillRect/>
          </a:stretch>
        </p:blipFill>
        <p:spPr>
          <a:xfrm>
            <a:off x="47625" y="0"/>
            <a:ext cx="20008850" cy="11309350"/>
          </a:xfrm>
          <a:prstGeom prst="rect">
            <a:avLst/>
          </a:prstGeom>
        </p:spPr>
      </p:pic>
      <p:sp>
        <p:nvSpPr>
          <p:cNvPr id="3" name="Slide Number Placeholder 2">
            <a:extLst>
              <a:ext uri="{FF2B5EF4-FFF2-40B4-BE49-F238E27FC236}">
                <a16:creationId xmlns:a16="http://schemas.microsoft.com/office/drawing/2014/main" id="{8C0433A8-B183-2139-ECBD-77E43D74986C}"/>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29</a:t>
            </a:fld>
            <a:endParaRPr lang="en-GB" sz="1400"/>
          </a:p>
        </p:txBody>
      </p:sp>
      <p:sp>
        <p:nvSpPr>
          <p:cNvPr id="5" name="Footer Placeholder 1">
            <a:extLst>
              <a:ext uri="{FF2B5EF4-FFF2-40B4-BE49-F238E27FC236}">
                <a16:creationId xmlns:a16="http://schemas.microsoft.com/office/drawing/2014/main" id="{22AD2EC7-9374-D47F-B253-7D508E2758DD}"/>
              </a:ext>
            </a:extLst>
          </p:cNvPr>
          <p:cNvSpPr>
            <a:spLocks noGrp="1"/>
          </p:cNvSpPr>
          <p:nvPr>
            <p:ph type="ftr" sz="quarter" idx="11"/>
          </p:nvPr>
        </p:nvSpPr>
        <p:spPr>
          <a:xfrm>
            <a:off x="952500" y="10690760"/>
            <a:ext cx="17335500" cy="184666"/>
          </a:xfrm>
        </p:spPr>
        <p:txBody>
          <a:bodyPr/>
          <a:lstStyle/>
          <a:p>
            <a:r>
              <a:rPr lang="en-US" dirty="0"/>
              <a:t>Based on data received as of 6 May 2024</a:t>
            </a:r>
            <a:endParaRPr lang="en-GB" dirty="0"/>
          </a:p>
        </p:txBody>
      </p:sp>
    </p:spTree>
    <p:extLst>
      <p:ext uri="{BB962C8B-B14F-4D97-AF65-F5344CB8AC3E}">
        <p14:creationId xmlns:p14="http://schemas.microsoft.com/office/powerpoint/2010/main" val="2684330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2" y="885878"/>
            <a:ext cx="18604604" cy="615553"/>
          </a:xfrm>
        </p:spPr>
        <p:txBody>
          <a:bodyPr/>
          <a:lstStyle/>
          <a:p>
            <a:pPr marL="0" marR="0" algn="l">
              <a:lnSpc>
                <a:spcPct val="100000"/>
              </a:lnSpc>
              <a:spcBef>
                <a:spcPts val="0"/>
              </a:spcBef>
              <a:spcAft>
                <a:spcPts val="0"/>
              </a:spcAft>
              <a:buNone/>
            </a:pPr>
            <a:r>
              <a:rPr lang="en-US" sz="4000" b="1" i="0" u="none" cap="none">
                <a:solidFill>
                  <a:srgbClr val="000000">
                    <a:alpha val="100000"/>
                  </a:srgbClr>
                </a:solidFill>
                <a:latin typeface="Poppins SemiBold"/>
                <a:cs typeface="Poppins SemiBold"/>
                <a:sym typeface="Poppins SemiBold"/>
              </a:rPr>
              <a:t>Disclaimers</a:t>
            </a:r>
            <a:endParaRPr sz="4000" b="1" i="0" u="none" cap="none">
              <a:solidFill>
                <a:srgbClr val="000000">
                  <a:alpha val="100000"/>
                </a:srgbClr>
              </a:solidFill>
              <a:latin typeface="Poppins SemiBold"/>
              <a:cs typeface="Poppins SemiBold"/>
              <a:sym typeface="Poppins SemiBold"/>
            </a:endParaRPr>
          </a:p>
        </p:txBody>
      </p:sp>
      <p:sp>
        <p:nvSpPr>
          <p:cNvPr id="8" name="TextBox 7">
            <a:extLst>
              <a:ext uri="{FF2B5EF4-FFF2-40B4-BE49-F238E27FC236}">
                <a16:creationId xmlns:a16="http://schemas.microsoft.com/office/drawing/2014/main" id="{884C7EB2-E255-452C-8EAE-931981C7B01A}"/>
              </a:ext>
            </a:extLst>
          </p:cNvPr>
          <p:cNvSpPr txBox="1"/>
          <p:nvPr/>
        </p:nvSpPr>
        <p:spPr>
          <a:xfrm>
            <a:off x="952502" y="2126283"/>
            <a:ext cx="18028540" cy="4832092"/>
          </a:xfrm>
          <a:prstGeom prst="rect">
            <a:avLst/>
          </a:prstGeom>
          <a:noFill/>
        </p:spPr>
        <p:txBody>
          <a:bodyPr wrap="square" lIns="91440" tIns="45720" rIns="91440" bIns="45720" anchor="t">
            <a:spAutoFit/>
          </a:bodyPr>
          <a:lstStyle/>
          <a:p>
            <a:pPr marL="457200" indent="-457200" algn="l" rtl="0" fontAlgn="base">
              <a:buClr>
                <a:srgbClr val="009ADE"/>
              </a:buClr>
              <a:buFont typeface="Wingdings" panose="05000000000000000000" pitchFamily="2" charset="2"/>
              <a:buChar char="§"/>
            </a:pPr>
            <a:r>
              <a:rPr lang="en-US" sz="2800" i="0" dirty="0">
                <a:effectLst/>
                <a:latin typeface="+mj-lt"/>
              </a:rPr>
              <a:t>Please note that all data contained within is provisional. If any numbers from this provisional data are quoted, they should be properly sourced with a date (i.e., "provisional data based on data reported to WHO (Geneva) as of May 2024").</a:t>
            </a:r>
          </a:p>
          <a:p>
            <a:pPr marL="457200" indent="-457200" algn="l" rtl="0" fontAlgn="base">
              <a:buClr>
                <a:srgbClr val="009ADE"/>
              </a:buClr>
              <a:buFont typeface="Wingdings" panose="05000000000000000000" pitchFamily="2" charset="2"/>
              <a:buChar char="§"/>
            </a:pPr>
            <a:endParaRPr lang="en-US" sz="2800" b="1" dirty="0">
              <a:latin typeface="+mj-lt"/>
            </a:endParaRPr>
          </a:p>
          <a:p>
            <a:pPr marL="457200" indent="-457200" fontAlgn="base">
              <a:buClr>
                <a:srgbClr val="009ADE"/>
              </a:buClr>
              <a:buFont typeface="Wingdings" panose="05000000000000000000" pitchFamily="2" charset="2"/>
              <a:buChar char="§"/>
            </a:pPr>
            <a:r>
              <a:rPr lang="en-US" sz="2800" dirty="0">
                <a:latin typeface="+mj-lt"/>
              </a:rPr>
              <a:t>All presented data is based upon data reported to WHO (Geneva); it is possible that additional data exists but has not yet been reported to all levels.</a:t>
            </a:r>
          </a:p>
          <a:p>
            <a:pPr marL="457200" indent="-457200" fontAlgn="base">
              <a:buClr>
                <a:srgbClr val="009ADE"/>
              </a:buClr>
              <a:buFont typeface="Wingdings" panose="05000000000000000000" pitchFamily="2" charset="2"/>
              <a:buChar char="§"/>
            </a:pPr>
            <a:endParaRPr lang="en-US" sz="2800" dirty="0">
              <a:latin typeface="+mj-lt"/>
            </a:endParaRPr>
          </a:p>
          <a:p>
            <a:pPr marL="457200" indent="-457200" algn="l" rtl="0" fontAlgn="base">
              <a:buClr>
                <a:srgbClr val="009ADE"/>
              </a:buClr>
              <a:buFont typeface="Wingdings" panose="05000000000000000000" pitchFamily="2" charset="2"/>
              <a:buChar char="§"/>
            </a:pPr>
            <a:r>
              <a:rPr lang="en-US" sz="2800" dirty="0">
                <a:latin typeface="+mj-lt"/>
              </a:rPr>
              <a:t>These data come from children aged &lt;5 years hospitalized with diarrhea at sentinel surveillance hospitals, and may not be representative of non-hospitalized diarrhea or geographies beyond the catchment areas of the surveillance hospitals</a:t>
            </a:r>
          </a:p>
          <a:p>
            <a:pPr marL="457200" indent="-457200" algn="l" rtl="0" fontAlgn="base">
              <a:buFont typeface="Arial" panose="020B0604020202020204" pitchFamily="34" charset="0"/>
              <a:buChar char="•"/>
            </a:pPr>
            <a:endParaRPr lang="en-US" sz="2800" i="0" dirty="0">
              <a:effectLst/>
              <a:latin typeface="+mj-lt"/>
            </a:endParaRPr>
          </a:p>
        </p:txBody>
      </p:sp>
      <p:sp>
        <p:nvSpPr>
          <p:cNvPr id="3" name="Slide Number Placeholder 2">
            <a:extLst>
              <a:ext uri="{FF2B5EF4-FFF2-40B4-BE49-F238E27FC236}">
                <a16:creationId xmlns:a16="http://schemas.microsoft.com/office/drawing/2014/main" id="{77B979C9-C073-11D7-432F-B79E5D3A652A}"/>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3</a:t>
            </a:fld>
            <a:endParaRPr lang="en-GB" sz="1400"/>
          </a:p>
        </p:txBody>
      </p:sp>
    </p:spTree>
    <p:extLst>
      <p:ext uri="{BB962C8B-B14F-4D97-AF65-F5344CB8AC3E}">
        <p14:creationId xmlns:p14="http://schemas.microsoft.com/office/powerpoint/2010/main" val="3178008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different colored bars&#10;&#10;Description automatically generated">
            <a:extLst>
              <a:ext uri="{FF2B5EF4-FFF2-40B4-BE49-F238E27FC236}">
                <a16:creationId xmlns:a16="http://schemas.microsoft.com/office/drawing/2014/main" id="{51760DD0-1F70-6726-28BB-340A543F6846}"/>
              </a:ext>
            </a:extLst>
          </p:cNvPr>
          <p:cNvPicPr>
            <a:picLocks noChangeAspect="1"/>
          </p:cNvPicPr>
          <p:nvPr/>
        </p:nvPicPr>
        <p:blipFill>
          <a:blip r:embed="rId2"/>
          <a:stretch>
            <a:fillRect/>
          </a:stretch>
        </p:blipFill>
        <p:spPr>
          <a:xfrm>
            <a:off x="47625" y="0"/>
            <a:ext cx="20008850" cy="11309350"/>
          </a:xfrm>
          <a:prstGeom prst="rect">
            <a:avLst/>
          </a:prstGeom>
        </p:spPr>
      </p:pic>
      <p:sp>
        <p:nvSpPr>
          <p:cNvPr id="3" name="Slide Number Placeholder 2">
            <a:extLst>
              <a:ext uri="{FF2B5EF4-FFF2-40B4-BE49-F238E27FC236}">
                <a16:creationId xmlns:a16="http://schemas.microsoft.com/office/drawing/2014/main" id="{9E130E46-3F5D-3792-8914-008CEBF30C06}"/>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30</a:t>
            </a:fld>
            <a:endParaRPr lang="en-GB" sz="1400"/>
          </a:p>
        </p:txBody>
      </p:sp>
      <p:sp>
        <p:nvSpPr>
          <p:cNvPr id="5" name="Footer Placeholder 1">
            <a:extLst>
              <a:ext uri="{FF2B5EF4-FFF2-40B4-BE49-F238E27FC236}">
                <a16:creationId xmlns:a16="http://schemas.microsoft.com/office/drawing/2014/main" id="{510456C3-1E15-9C84-A1B0-B25FD6235488}"/>
              </a:ext>
            </a:extLst>
          </p:cNvPr>
          <p:cNvSpPr>
            <a:spLocks noGrp="1"/>
          </p:cNvSpPr>
          <p:nvPr>
            <p:ph type="ftr" sz="quarter" idx="11"/>
          </p:nvPr>
        </p:nvSpPr>
        <p:spPr>
          <a:xfrm>
            <a:off x="952500" y="10690760"/>
            <a:ext cx="17335500" cy="184666"/>
          </a:xfrm>
        </p:spPr>
        <p:txBody>
          <a:bodyPr/>
          <a:lstStyle/>
          <a:p>
            <a:r>
              <a:rPr lang="en-US" dirty="0"/>
              <a:t>Based on data received as of 6 May 2024</a:t>
            </a:r>
            <a:endParaRPr lang="en-GB" dirty="0"/>
          </a:p>
        </p:txBody>
      </p:sp>
    </p:spTree>
    <p:extLst>
      <p:ext uri="{BB962C8B-B14F-4D97-AF65-F5344CB8AC3E}">
        <p14:creationId xmlns:p14="http://schemas.microsoft.com/office/powerpoint/2010/main" val="3193573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different colored bars&#10;&#10;Description automatically generated">
            <a:extLst>
              <a:ext uri="{FF2B5EF4-FFF2-40B4-BE49-F238E27FC236}">
                <a16:creationId xmlns:a16="http://schemas.microsoft.com/office/drawing/2014/main" id="{51760DD0-1F70-6726-28BB-340A543F6846}"/>
              </a:ext>
            </a:extLst>
          </p:cNvPr>
          <p:cNvPicPr>
            <a:picLocks noChangeAspect="1"/>
          </p:cNvPicPr>
          <p:nvPr/>
        </p:nvPicPr>
        <p:blipFill>
          <a:blip r:embed="rId2"/>
          <a:stretch>
            <a:fillRect/>
          </a:stretch>
        </p:blipFill>
        <p:spPr>
          <a:xfrm>
            <a:off x="47625" y="0"/>
            <a:ext cx="20008850" cy="11309350"/>
          </a:xfrm>
          <a:prstGeom prst="rect">
            <a:avLst/>
          </a:prstGeom>
        </p:spPr>
      </p:pic>
      <p:sp>
        <p:nvSpPr>
          <p:cNvPr id="3" name="Slide Number Placeholder 2">
            <a:extLst>
              <a:ext uri="{FF2B5EF4-FFF2-40B4-BE49-F238E27FC236}">
                <a16:creationId xmlns:a16="http://schemas.microsoft.com/office/drawing/2014/main" id="{7292E941-BD49-472E-4C89-ADA50095546F}"/>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31</a:t>
            </a:fld>
            <a:endParaRPr lang="en-GB" sz="1400"/>
          </a:p>
        </p:txBody>
      </p:sp>
      <p:sp>
        <p:nvSpPr>
          <p:cNvPr id="5" name="Footer Placeholder 1">
            <a:extLst>
              <a:ext uri="{FF2B5EF4-FFF2-40B4-BE49-F238E27FC236}">
                <a16:creationId xmlns:a16="http://schemas.microsoft.com/office/drawing/2014/main" id="{6DFFB5C3-7453-955E-34BB-4CC0B3E3FF8E}"/>
              </a:ext>
            </a:extLst>
          </p:cNvPr>
          <p:cNvSpPr>
            <a:spLocks noGrp="1"/>
          </p:cNvSpPr>
          <p:nvPr>
            <p:ph type="ftr" sz="quarter" idx="11"/>
          </p:nvPr>
        </p:nvSpPr>
        <p:spPr>
          <a:xfrm>
            <a:off x="952500" y="10690760"/>
            <a:ext cx="17335500" cy="184666"/>
          </a:xfrm>
        </p:spPr>
        <p:txBody>
          <a:bodyPr/>
          <a:lstStyle/>
          <a:p>
            <a:r>
              <a:rPr lang="en-US" dirty="0"/>
              <a:t>Based on data received as of 6 May 2024; reporting of 2023 data is still in progress and therefore not yet complete</a:t>
            </a:r>
            <a:endParaRPr lang="en-GB" dirty="0"/>
          </a:p>
        </p:txBody>
      </p:sp>
    </p:spTree>
    <p:extLst>
      <p:ext uri="{BB962C8B-B14F-4D97-AF65-F5344CB8AC3E}">
        <p14:creationId xmlns:p14="http://schemas.microsoft.com/office/powerpoint/2010/main" val="1541987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93BD67D-EBF6-438C-AD54-D42C41157ECB}"/>
              </a:ext>
            </a:extLst>
          </p:cNvPr>
          <p:cNvSpPr>
            <a:spLocks noGrp="1"/>
          </p:cNvSpPr>
          <p:nvPr>
            <p:ph type="sldNum" sz="quarter" idx="12"/>
          </p:nvPr>
        </p:nvSpPr>
        <p:spPr>
          <a:xfrm>
            <a:off x="17633950" y="10690760"/>
            <a:ext cx="1479438" cy="215444"/>
          </a:xfrm>
        </p:spPr>
        <p:txBody>
          <a:bodyPr/>
          <a:lstStyle/>
          <a:p>
            <a:fld id="{81D60167-4931-47E6-BA6A-407CBD079E47}" type="slidenum">
              <a:rPr lang="en-GB" sz="1400" smtClean="0"/>
              <a:pPr/>
              <a:t>32</a:t>
            </a:fld>
            <a:endParaRPr lang="en-GB" sz="1400" dirty="0"/>
          </a:p>
        </p:txBody>
      </p:sp>
      <p:sp>
        <p:nvSpPr>
          <p:cNvPr id="3" name="object 3"/>
          <p:cNvSpPr txBox="1">
            <a:spLocks noGrp="1"/>
          </p:cNvSpPr>
          <p:nvPr>
            <p:ph type="title"/>
          </p:nvPr>
        </p:nvSpPr>
        <p:spPr>
          <a:xfrm>
            <a:off x="952501" y="885878"/>
            <a:ext cx="17815183" cy="571310"/>
          </a:xfrm>
        </p:spPr>
        <p:txBody>
          <a:bodyPr vert="horz" wrap="square" lIns="0" tIns="12065" rIns="0" bIns="0" rtlCol="0">
            <a:spAutoFit/>
          </a:bodyPr>
          <a:lstStyle/>
          <a:p>
            <a:r>
              <a:rPr lang="en-US" sz="4000" b="1" dirty="0"/>
              <a:t>GRSN rotavirus positivity conclusions</a:t>
            </a:r>
            <a:endParaRPr lang="en-GB" sz="4000" dirty="0"/>
          </a:p>
        </p:txBody>
      </p:sp>
      <p:sp>
        <p:nvSpPr>
          <p:cNvPr id="16" name="Text Placeholder 15">
            <a:extLst>
              <a:ext uri="{FF2B5EF4-FFF2-40B4-BE49-F238E27FC236}">
                <a16:creationId xmlns:a16="http://schemas.microsoft.com/office/drawing/2014/main" id="{4D8AFF02-398A-4160-BA74-AD7C935A59BB}"/>
              </a:ext>
            </a:extLst>
          </p:cNvPr>
          <p:cNvSpPr>
            <a:spLocks noGrp="1"/>
          </p:cNvSpPr>
          <p:nvPr>
            <p:ph type="body" sz="quarter" idx="14"/>
          </p:nvPr>
        </p:nvSpPr>
        <p:spPr>
          <a:xfrm>
            <a:off x="952500" y="1905250"/>
            <a:ext cx="18199100" cy="2713050"/>
          </a:xfrm>
        </p:spPr>
        <p:txBody>
          <a:bodyPr vert="horz" wrap="square" lIns="0" tIns="0" rIns="0" bIns="0" numCol="1" spcCol="1440000" rtlCol="0" anchor="t" anchorCtr="0">
            <a:spAutoFit/>
          </a:bodyPr>
          <a:lstStyle/>
          <a:p>
            <a:pPr marL="342900" indent="-342900">
              <a:buSzPct val="110000"/>
              <a:buFont typeface="Wingdings" pitchFamily="2" charset="2"/>
              <a:buChar char="§"/>
            </a:pPr>
            <a:r>
              <a:rPr lang="en-US" sz="2950" dirty="0">
                <a:latin typeface="Poppins"/>
                <a:ea typeface="Roboto"/>
                <a:cs typeface="Poppins"/>
              </a:rPr>
              <a:t>The proportion of countries participating in GRSN that have already introduced rotavirus vaccine has increased over time</a:t>
            </a:r>
          </a:p>
          <a:p>
            <a:pPr marL="342900" indent="-342900">
              <a:buSzPct val="110000"/>
              <a:buFont typeface="Wingdings" pitchFamily="2" charset="2"/>
              <a:buChar char="§"/>
            </a:pPr>
            <a:r>
              <a:rPr lang="en-US" sz="2950" dirty="0">
                <a:latin typeface="Poppins"/>
                <a:ea typeface="Roboto"/>
                <a:cs typeface="Poppins"/>
              </a:rPr>
              <a:t>Globally, rotavirus positivity remains consistently lower in countries with rotavirus vaccine</a:t>
            </a:r>
          </a:p>
          <a:p>
            <a:pPr marL="342900" indent="-342900">
              <a:buSzPct val="110000"/>
              <a:buFont typeface="Wingdings" pitchFamily="2" charset="2"/>
              <a:buChar char="§"/>
            </a:pPr>
            <a:endParaRPr lang="en-GB" sz="2950" dirty="0">
              <a:latin typeface="Poppins"/>
              <a:ea typeface="Roboto"/>
              <a:cs typeface="Poppins"/>
            </a:endParaRPr>
          </a:p>
        </p:txBody>
      </p:sp>
    </p:spTree>
    <p:extLst>
      <p:ext uri="{BB962C8B-B14F-4D97-AF65-F5344CB8AC3E}">
        <p14:creationId xmlns:p14="http://schemas.microsoft.com/office/powerpoint/2010/main" val="108333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914400" y="5029200"/>
            <a:ext cx="6400800" cy="1231106"/>
          </a:xfrm>
        </p:spPr>
        <p:txBody>
          <a:bodyPr/>
          <a:lstStyle/>
          <a:p>
            <a:pPr marL="0" marR="0" algn="l">
              <a:lnSpc>
                <a:spcPct val="100000"/>
              </a:lnSpc>
              <a:spcBef>
                <a:spcPts val="0"/>
              </a:spcBef>
              <a:spcAft>
                <a:spcPts val="0"/>
              </a:spcAft>
              <a:buNone/>
            </a:pPr>
            <a:r>
              <a:rPr lang="en-US" sz="4000" b="1" i="0" u="none" cap="none">
                <a:solidFill>
                  <a:srgbClr val="009ADE"/>
                </a:solidFill>
                <a:latin typeface="Poppins SemiBold"/>
                <a:cs typeface="Poppins SemiBold"/>
                <a:sym typeface="Poppins SemiBold"/>
              </a:rPr>
              <a:t>GRSN</a:t>
            </a:r>
            <a:r>
              <a:rPr lang="en-US" sz="4000" b="1" i="0" u="none" cap="none">
                <a:solidFill>
                  <a:srgbClr val="000000">
                    <a:alpha val="100000"/>
                  </a:srgbClr>
                </a:solidFill>
                <a:latin typeface="Poppins SemiBold"/>
                <a:cs typeface="Poppins SemiBold"/>
                <a:sym typeface="Poppins SemiBold"/>
              </a:rPr>
              <a:t> rotavirus genotype data</a:t>
            </a:r>
            <a:endParaRPr sz="4000" b="1" i="0" u="none" cap="none">
              <a:solidFill>
                <a:srgbClr val="000000">
                  <a:alpha val="100000"/>
                </a:srgbClr>
              </a:solidFill>
              <a:latin typeface="Poppins SemiBold"/>
              <a:cs typeface="Poppins SemiBold"/>
              <a:sym typeface="Poppins SemiBold"/>
            </a:endParaRPr>
          </a:p>
        </p:txBody>
      </p:sp>
    </p:spTree>
    <p:extLst>
      <p:ext uri="{BB962C8B-B14F-4D97-AF65-F5344CB8AC3E}">
        <p14:creationId xmlns:p14="http://schemas.microsoft.com/office/powerpoint/2010/main" val="32673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142" y="886212"/>
            <a:ext cx="18603299" cy="553998"/>
          </a:xfrm>
        </p:spPr>
        <p:txBody>
          <a:bodyPr/>
          <a:lstStyle/>
          <a:p>
            <a:pPr>
              <a:lnSpc>
                <a:spcPct val="100000"/>
              </a:lnSpc>
              <a:spcBef>
                <a:spcPts val="0"/>
              </a:spcBef>
            </a:pPr>
            <a:r>
              <a:rPr lang="en-US" sz="3600">
                <a:solidFill>
                  <a:srgbClr val="000000">
                    <a:alpha val="100000"/>
                  </a:srgbClr>
                </a:solidFill>
                <a:latin typeface="Poppins SemiBold"/>
                <a:cs typeface="Poppins SemiBold"/>
                <a:sym typeface="Poppins SemiBold"/>
              </a:rPr>
              <a:t>Rotavirus genotype</a:t>
            </a:r>
            <a:r>
              <a:rPr sz="3600">
                <a:solidFill>
                  <a:srgbClr val="000000">
                    <a:alpha val="100000"/>
                  </a:srgbClr>
                </a:solidFill>
                <a:latin typeface="Poppins SemiBold"/>
                <a:cs typeface="Poppins SemiBold"/>
                <a:sym typeface="Poppins SemiBold"/>
              </a:rPr>
              <a:t> distribution in GRSN, 202</a:t>
            </a:r>
            <a:r>
              <a:rPr lang="en-US" sz="3600">
                <a:solidFill>
                  <a:srgbClr val="000000">
                    <a:alpha val="100000"/>
                  </a:srgbClr>
                </a:solidFill>
                <a:latin typeface="Poppins SemiBold"/>
                <a:cs typeface="Poppins SemiBold"/>
                <a:sym typeface="Poppins SemiBold"/>
              </a:rPr>
              <a:t>1</a:t>
            </a:r>
            <a:endParaRPr sz="3600">
              <a:solidFill>
                <a:srgbClr val="000000">
                  <a:alpha val="100000"/>
                </a:srgbClr>
              </a:solidFill>
              <a:latin typeface="Poppins SemiBold"/>
              <a:cs typeface="Poppins SemiBold"/>
              <a:sym typeface="Poppins SemiBold"/>
            </a:endParaRPr>
          </a:p>
        </p:txBody>
      </p:sp>
      <p:pic>
        <p:nvPicPr>
          <p:cNvPr id="5122" name="Picture 2" descr="A graph of different colored squares&#10;&#10;Description automatically generated">
            <a:extLst>
              <a:ext uri="{FF2B5EF4-FFF2-40B4-BE49-F238E27FC236}">
                <a16:creationId xmlns:a16="http://schemas.microsoft.com/office/drawing/2014/main" id="{29098F73-C6B2-5CB0-F677-AC7EBFECC11F}"/>
              </a:ext>
            </a:extLst>
          </p:cNvPr>
          <p:cNvPicPr>
            <a:picLocks noChangeAspect="1" noChangeArrowheads="1"/>
          </p:cNvPicPr>
          <p:nvPr/>
        </p:nvPicPr>
        <p:blipFill rotWithShape="1">
          <a:blip r:embed="rId2"/>
          <a:srcRect t="8153" b="5659"/>
          <a:stretch/>
        </p:blipFill>
        <p:spPr bwMode="auto">
          <a:xfrm>
            <a:off x="2770559" y="1440210"/>
            <a:ext cx="13637842" cy="881551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EB0CE82C-B6A2-2D37-5FE9-32FF916777AC}"/>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34</a:t>
            </a:fld>
            <a:endParaRPr lang="en-GB" sz="1400"/>
          </a:p>
        </p:txBody>
      </p:sp>
      <p:sp>
        <p:nvSpPr>
          <p:cNvPr id="5" name="Footer Placeholder 1">
            <a:extLst>
              <a:ext uri="{FF2B5EF4-FFF2-40B4-BE49-F238E27FC236}">
                <a16:creationId xmlns:a16="http://schemas.microsoft.com/office/drawing/2014/main" id="{9313A0D8-CC28-E65D-4478-44FF8C75920E}"/>
              </a:ext>
            </a:extLst>
          </p:cNvPr>
          <p:cNvSpPr>
            <a:spLocks noGrp="1"/>
          </p:cNvSpPr>
          <p:nvPr>
            <p:ph type="ftr" sz="quarter" idx="11"/>
          </p:nvPr>
        </p:nvSpPr>
        <p:spPr>
          <a:xfrm>
            <a:off x="952500" y="10690760"/>
            <a:ext cx="17335500" cy="184666"/>
          </a:xfrm>
        </p:spPr>
        <p:txBody>
          <a:bodyPr/>
          <a:lstStyle/>
          <a:p>
            <a:r>
              <a:rPr lang="en-US" dirty="0"/>
              <a:t>Based on data received as of 6 May 2024</a:t>
            </a: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142" y="886212"/>
            <a:ext cx="18603299" cy="553998"/>
          </a:xfrm>
        </p:spPr>
        <p:txBody>
          <a:bodyPr/>
          <a:lstStyle/>
          <a:p>
            <a:pPr>
              <a:lnSpc>
                <a:spcPct val="100000"/>
              </a:lnSpc>
              <a:spcBef>
                <a:spcPts val="0"/>
              </a:spcBef>
            </a:pPr>
            <a:r>
              <a:rPr lang="en-US" sz="3600">
                <a:solidFill>
                  <a:srgbClr val="000000">
                    <a:alpha val="100000"/>
                  </a:srgbClr>
                </a:solidFill>
                <a:latin typeface="Poppins SemiBold"/>
                <a:cs typeface="Poppins SemiBold"/>
                <a:sym typeface="Poppins SemiBold"/>
              </a:rPr>
              <a:t>Rotavirus genotype</a:t>
            </a:r>
            <a:r>
              <a:rPr sz="3600">
                <a:solidFill>
                  <a:srgbClr val="000000">
                    <a:alpha val="100000"/>
                  </a:srgbClr>
                </a:solidFill>
                <a:latin typeface="Poppins SemiBold"/>
                <a:cs typeface="Poppins SemiBold"/>
                <a:sym typeface="Poppins SemiBold"/>
              </a:rPr>
              <a:t> distribution in GRSN, 202</a:t>
            </a:r>
            <a:r>
              <a:rPr lang="en-US" sz="3600">
                <a:solidFill>
                  <a:srgbClr val="000000">
                    <a:alpha val="100000"/>
                  </a:srgbClr>
                </a:solidFill>
                <a:latin typeface="Poppins SemiBold"/>
                <a:cs typeface="Poppins SemiBold"/>
                <a:sym typeface="Poppins SemiBold"/>
              </a:rPr>
              <a:t>2</a:t>
            </a:r>
            <a:endParaRPr sz="3600">
              <a:solidFill>
                <a:srgbClr val="000000">
                  <a:alpha val="100000"/>
                </a:srgbClr>
              </a:solidFill>
              <a:latin typeface="Poppins SemiBold"/>
              <a:cs typeface="Poppins SemiBold"/>
              <a:sym typeface="Poppins SemiBold"/>
            </a:endParaRPr>
          </a:p>
        </p:txBody>
      </p:sp>
      <p:pic>
        <p:nvPicPr>
          <p:cNvPr id="4098" name="Picture 2" descr="A graph of different colored squares&#10;&#10;Description automatically generated">
            <a:extLst>
              <a:ext uri="{FF2B5EF4-FFF2-40B4-BE49-F238E27FC236}">
                <a16:creationId xmlns:a16="http://schemas.microsoft.com/office/drawing/2014/main" id="{33F2BEF0-8F9C-9E94-9D0E-676D2DDCFC36}"/>
              </a:ext>
            </a:extLst>
          </p:cNvPr>
          <p:cNvPicPr>
            <a:picLocks noChangeAspect="1" noChangeArrowheads="1"/>
          </p:cNvPicPr>
          <p:nvPr/>
        </p:nvPicPr>
        <p:blipFill rotWithShape="1">
          <a:blip r:embed="rId2"/>
          <a:srcRect t="8139" b="2010"/>
          <a:stretch/>
        </p:blipFill>
        <p:spPr bwMode="auto">
          <a:xfrm>
            <a:off x="3505200" y="1473510"/>
            <a:ext cx="13137906" cy="8853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17E37F8D-9202-E8E5-50A3-5025EDBCEE75}"/>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35</a:t>
            </a:fld>
            <a:endParaRPr lang="en-GB" sz="1400"/>
          </a:p>
        </p:txBody>
      </p:sp>
      <p:sp>
        <p:nvSpPr>
          <p:cNvPr id="5" name="Footer Placeholder 1">
            <a:extLst>
              <a:ext uri="{FF2B5EF4-FFF2-40B4-BE49-F238E27FC236}">
                <a16:creationId xmlns:a16="http://schemas.microsoft.com/office/drawing/2014/main" id="{436A0D31-95C6-484C-6BED-F3471F99B6F7}"/>
              </a:ext>
            </a:extLst>
          </p:cNvPr>
          <p:cNvSpPr>
            <a:spLocks noGrp="1"/>
          </p:cNvSpPr>
          <p:nvPr>
            <p:ph type="ftr" sz="quarter" idx="11"/>
          </p:nvPr>
        </p:nvSpPr>
        <p:spPr>
          <a:xfrm>
            <a:off x="952500" y="10690760"/>
            <a:ext cx="17335500" cy="184666"/>
          </a:xfrm>
        </p:spPr>
        <p:txBody>
          <a:bodyPr/>
          <a:lstStyle/>
          <a:p>
            <a:r>
              <a:rPr lang="en-US" dirty="0"/>
              <a:t>Based on data received as of 6 May 2024</a:t>
            </a:r>
            <a:endParaRPr lang="en-GB" dirty="0"/>
          </a:p>
        </p:txBody>
      </p:sp>
    </p:spTree>
    <p:extLst>
      <p:ext uri="{BB962C8B-B14F-4D97-AF65-F5344CB8AC3E}">
        <p14:creationId xmlns:p14="http://schemas.microsoft.com/office/powerpoint/2010/main" val="2605913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142" y="886212"/>
            <a:ext cx="18603299" cy="553998"/>
          </a:xfrm>
        </p:spPr>
        <p:txBody>
          <a:bodyPr/>
          <a:lstStyle/>
          <a:p>
            <a:pPr>
              <a:lnSpc>
                <a:spcPct val="100000"/>
              </a:lnSpc>
              <a:spcBef>
                <a:spcPts val="0"/>
              </a:spcBef>
            </a:pPr>
            <a:r>
              <a:rPr lang="en-US" sz="3600">
                <a:solidFill>
                  <a:srgbClr val="000000">
                    <a:alpha val="100000"/>
                  </a:srgbClr>
                </a:solidFill>
                <a:latin typeface="Poppins SemiBold"/>
                <a:cs typeface="Poppins SemiBold"/>
                <a:sym typeface="Poppins SemiBold"/>
              </a:rPr>
              <a:t>Rotavirus genotype</a:t>
            </a:r>
            <a:r>
              <a:rPr sz="3600">
                <a:solidFill>
                  <a:srgbClr val="000000">
                    <a:alpha val="100000"/>
                  </a:srgbClr>
                </a:solidFill>
                <a:latin typeface="Poppins SemiBold"/>
                <a:cs typeface="Poppins SemiBold"/>
                <a:sym typeface="Poppins SemiBold"/>
              </a:rPr>
              <a:t> distribution in GRSN, 202</a:t>
            </a:r>
            <a:r>
              <a:rPr lang="en-US" sz="3600">
                <a:solidFill>
                  <a:srgbClr val="000000">
                    <a:alpha val="100000"/>
                  </a:srgbClr>
                </a:solidFill>
                <a:latin typeface="Poppins SemiBold"/>
                <a:cs typeface="Poppins SemiBold"/>
                <a:sym typeface="Poppins SemiBold"/>
              </a:rPr>
              <a:t>3</a:t>
            </a:r>
            <a:endParaRPr sz="3600">
              <a:solidFill>
                <a:srgbClr val="000000">
                  <a:alpha val="100000"/>
                </a:srgbClr>
              </a:solidFill>
              <a:latin typeface="Poppins SemiBold"/>
              <a:cs typeface="Poppins SemiBold"/>
              <a:sym typeface="Poppins SemiBold"/>
            </a:endParaRPr>
          </a:p>
        </p:txBody>
      </p:sp>
      <p:pic>
        <p:nvPicPr>
          <p:cNvPr id="3" name="Picture 2" descr="A graph of different colored squares&#10;&#10;Description automatically generated">
            <a:extLst>
              <a:ext uri="{FF2B5EF4-FFF2-40B4-BE49-F238E27FC236}">
                <a16:creationId xmlns:a16="http://schemas.microsoft.com/office/drawing/2014/main" id="{1A222911-A13A-B88E-8A2B-0E3CEB7C8982}"/>
              </a:ext>
            </a:extLst>
          </p:cNvPr>
          <p:cNvPicPr>
            <a:picLocks noChangeAspect="1"/>
          </p:cNvPicPr>
          <p:nvPr/>
        </p:nvPicPr>
        <p:blipFill rotWithShape="1">
          <a:blip r:embed="rId2"/>
          <a:srcRect t="11362"/>
          <a:stretch/>
        </p:blipFill>
        <p:spPr>
          <a:xfrm>
            <a:off x="2833141" y="1612049"/>
            <a:ext cx="13337401" cy="8866565"/>
          </a:xfrm>
          <a:prstGeom prst="rect">
            <a:avLst/>
          </a:prstGeom>
        </p:spPr>
      </p:pic>
      <p:sp>
        <p:nvSpPr>
          <p:cNvPr id="5" name="Slide Number Placeholder 2">
            <a:extLst>
              <a:ext uri="{FF2B5EF4-FFF2-40B4-BE49-F238E27FC236}">
                <a16:creationId xmlns:a16="http://schemas.microsoft.com/office/drawing/2014/main" id="{4EF7C837-CBC4-4E4F-E944-4EAA33FB3670}"/>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36</a:t>
            </a:fld>
            <a:endParaRPr lang="en-GB" sz="1400"/>
          </a:p>
        </p:txBody>
      </p:sp>
      <p:sp>
        <p:nvSpPr>
          <p:cNvPr id="6" name="Footer Placeholder 1">
            <a:extLst>
              <a:ext uri="{FF2B5EF4-FFF2-40B4-BE49-F238E27FC236}">
                <a16:creationId xmlns:a16="http://schemas.microsoft.com/office/drawing/2014/main" id="{0206D0E3-865B-8A42-C572-E5C27F3C7403}"/>
              </a:ext>
            </a:extLst>
          </p:cNvPr>
          <p:cNvSpPr>
            <a:spLocks noGrp="1"/>
          </p:cNvSpPr>
          <p:nvPr>
            <p:ph type="ftr" sz="quarter" idx="11"/>
          </p:nvPr>
        </p:nvSpPr>
        <p:spPr>
          <a:xfrm>
            <a:off x="952500" y="10690760"/>
            <a:ext cx="17335500" cy="184666"/>
          </a:xfrm>
        </p:spPr>
        <p:txBody>
          <a:bodyPr/>
          <a:lstStyle/>
          <a:p>
            <a:r>
              <a:rPr lang="en-US" dirty="0"/>
              <a:t>Based on data received as of 6 May 2024</a:t>
            </a:r>
            <a:endParaRPr lang="en-GB" dirty="0"/>
          </a:p>
        </p:txBody>
      </p:sp>
    </p:spTree>
    <p:extLst>
      <p:ext uri="{BB962C8B-B14F-4D97-AF65-F5344CB8AC3E}">
        <p14:creationId xmlns:p14="http://schemas.microsoft.com/office/powerpoint/2010/main" val="1742678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914400" y="5029200"/>
            <a:ext cx="6400800" cy="1231106"/>
          </a:xfrm>
        </p:spPr>
        <p:txBody>
          <a:bodyPr/>
          <a:lstStyle/>
          <a:p>
            <a:pPr marL="0" marR="0" algn="l">
              <a:lnSpc>
                <a:spcPct val="100000"/>
              </a:lnSpc>
              <a:spcBef>
                <a:spcPts val="0"/>
              </a:spcBef>
              <a:spcAft>
                <a:spcPts val="0"/>
              </a:spcAft>
              <a:buNone/>
            </a:pPr>
            <a:r>
              <a:rPr lang="en-US" sz="4000" b="1" i="0" u="none" cap="none" dirty="0">
                <a:solidFill>
                  <a:srgbClr val="009ADE"/>
                </a:solidFill>
                <a:latin typeface="Poppins SemiBold"/>
                <a:cs typeface="Poppins SemiBold"/>
                <a:sym typeface="Poppins SemiBold"/>
              </a:rPr>
              <a:t>GRSN</a:t>
            </a:r>
            <a:r>
              <a:rPr lang="en-US" sz="4000" b="1">
                <a:solidFill>
                  <a:srgbClr val="000000">
                    <a:alpha val="100000"/>
                  </a:srgbClr>
                </a:solidFill>
                <a:latin typeface="Poppins SemiBold"/>
                <a:cs typeface="Poppins SemiBold"/>
                <a:sym typeface="Poppins SemiBold"/>
              </a:rPr>
              <a:t> laboratory updates</a:t>
            </a:r>
            <a:endParaRPr sz="4000" b="1" i="0" u="none" cap="none">
              <a:solidFill>
                <a:srgbClr val="000000">
                  <a:alpha val="100000"/>
                </a:srgbClr>
              </a:solidFill>
              <a:latin typeface="Poppins SemiBold"/>
              <a:cs typeface="Poppins SemiBold"/>
              <a:sym typeface="Poppins SemiBold"/>
            </a:endParaRPr>
          </a:p>
        </p:txBody>
      </p:sp>
    </p:spTree>
    <p:extLst>
      <p:ext uri="{BB962C8B-B14F-4D97-AF65-F5344CB8AC3E}">
        <p14:creationId xmlns:p14="http://schemas.microsoft.com/office/powerpoint/2010/main" val="1176733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2627E8-7332-4F70-B1C0-0017AAC6ECC2}"/>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38</a:t>
            </a:fld>
            <a:endParaRPr lang="en-GB" dirty="0"/>
          </a:p>
        </p:txBody>
      </p:sp>
      <p:sp>
        <p:nvSpPr>
          <p:cNvPr id="3" name="Title 2">
            <a:extLst>
              <a:ext uri="{FF2B5EF4-FFF2-40B4-BE49-F238E27FC236}">
                <a16:creationId xmlns:a16="http://schemas.microsoft.com/office/drawing/2014/main" id="{85490E6E-9B4B-496D-892F-58476BB2FE40}"/>
              </a:ext>
            </a:extLst>
          </p:cNvPr>
          <p:cNvSpPr>
            <a:spLocks noGrp="1"/>
          </p:cNvSpPr>
          <p:nvPr>
            <p:ph type="title"/>
          </p:nvPr>
        </p:nvSpPr>
        <p:spPr>
          <a:xfrm>
            <a:off x="952502" y="885878"/>
            <a:ext cx="18459760" cy="503215"/>
          </a:xfrm>
        </p:spPr>
        <p:txBody>
          <a:bodyPr/>
          <a:lstStyle/>
          <a:p>
            <a:r>
              <a:rPr lang="en-US" sz="3600" dirty="0"/>
              <a:t>In 2022, the </a:t>
            </a:r>
            <a:r>
              <a:rPr lang="en-US" sz="3600" dirty="0">
                <a:solidFill>
                  <a:srgbClr val="009ADE"/>
                </a:solidFill>
              </a:rPr>
              <a:t>GRSN</a:t>
            </a:r>
            <a:r>
              <a:rPr lang="en-US" sz="3600" dirty="0"/>
              <a:t> laboratory network consisted of:</a:t>
            </a:r>
          </a:p>
        </p:txBody>
      </p:sp>
      <p:sp>
        <p:nvSpPr>
          <p:cNvPr id="4" name="Text Placeholder 3">
            <a:extLst>
              <a:ext uri="{FF2B5EF4-FFF2-40B4-BE49-F238E27FC236}">
                <a16:creationId xmlns:a16="http://schemas.microsoft.com/office/drawing/2014/main" id="{F29BB38E-EE4E-CDB1-13F3-E678533004B7}"/>
              </a:ext>
            </a:extLst>
          </p:cNvPr>
          <p:cNvSpPr>
            <a:spLocks noGrp="1"/>
          </p:cNvSpPr>
          <p:nvPr>
            <p:ph type="body" sz="quarter" idx="14"/>
          </p:nvPr>
        </p:nvSpPr>
        <p:spPr>
          <a:xfrm>
            <a:off x="3976394" y="3786625"/>
            <a:ext cx="5346701" cy="1292662"/>
          </a:xfrm>
        </p:spPr>
        <p:txBody>
          <a:bodyPr numCol="1"/>
          <a:lstStyle/>
          <a:p>
            <a:r>
              <a:rPr lang="en-US" sz="3600" dirty="0"/>
              <a:t>Global Reference Laboratory (U.S. CDC)</a:t>
            </a:r>
          </a:p>
        </p:txBody>
      </p:sp>
      <p:sp>
        <p:nvSpPr>
          <p:cNvPr id="9" name="Text Placeholder 8">
            <a:extLst>
              <a:ext uri="{FF2B5EF4-FFF2-40B4-BE49-F238E27FC236}">
                <a16:creationId xmlns:a16="http://schemas.microsoft.com/office/drawing/2014/main" id="{2E81C4FB-81D1-18BC-CBA1-F906E6929B8C}"/>
              </a:ext>
            </a:extLst>
          </p:cNvPr>
          <p:cNvSpPr>
            <a:spLocks noGrp="1"/>
          </p:cNvSpPr>
          <p:nvPr>
            <p:ph type="body" sz="quarter" idx="22"/>
          </p:nvPr>
        </p:nvSpPr>
        <p:spPr>
          <a:xfrm>
            <a:off x="13075942" y="3803848"/>
            <a:ext cx="5346701" cy="1292662"/>
          </a:xfrm>
        </p:spPr>
        <p:txBody>
          <a:bodyPr/>
          <a:lstStyle/>
          <a:p>
            <a:r>
              <a:rPr lang="en-US" sz="3600" dirty="0"/>
              <a:t>Regional Reference Laboratories</a:t>
            </a:r>
          </a:p>
        </p:txBody>
      </p:sp>
      <p:sp>
        <p:nvSpPr>
          <p:cNvPr id="10" name="Text Placeholder 9">
            <a:extLst>
              <a:ext uri="{FF2B5EF4-FFF2-40B4-BE49-F238E27FC236}">
                <a16:creationId xmlns:a16="http://schemas.microsoft.com/office/drawing/2014/main" id="{85C6589F-8AFA-D5F0-2E2F-B74044A55274}"/>
              </a:ext>
            </a:extLst>
          </p:cNvPr>
          <p:cNvSpPr>
            <a:spLocks noGrp="1"/>
          </p:cNvSpPr>
          <p:nvPr>
            <p:ph type="body" sz="quarter" idx="23"/>
          </p:nvPr>
        </p:nvSpPr>
        <p:spPr>
          <a:xfrm>
            <a:off x="3976394" y="7405950"/>
            <a:ext cx="5346701" cy="1292662"/>
          </a:xfrm>
        </p:spPr>
        <p:txBody>
          <a:bodyPr/>
          <a:lstStyle/>
          <a:p>
            <a:r>
              <a:rPr lang="en-US" sz="3600" dirty="0"/>
              <a:t>National or provincial laboratories</a:t>
            </a:r>
          </a:p>
        </p:txBody>
      </p:sp>
      <p:sp>
        <p:nvSpPr>
          <p:cNvPr id="11" name="Text Placeholder 10">
            <a:extLst>
              <a:ext uri="{FF2B5EF4-FFF2-40B4-BE49-F238E27FC236}">
                <a16:creationId xmlns:a16="http://schemas.microsoft.com/office/drawing/2014/main" id="{B77C2ECE-8DEB-97B4-71FF-274DF84EFC21}"/>
              </a:ext>
            </a:extLst>
          </p:cNvPr>
          <p:cNvSpPr>
            <a:spLocks noGrp="1"/>
          </p:cNvSpPr>
          <p:nvPr>
            <p:ph type="body" sz="quarter" idx="24"/>
          </p:nvPr>
        </p:nvSpPr>
        <p:spPr>
          <a:xfrm>
            <a:off x="13075942" y="7405950"/>
            <a:ext cx="5346701" cy="1292662"/>
          </a:xfrm>
        </p:spPr>
        <p:txBody>
          <a:bodyPr/>
          <a:lstStyle/>
          <a:p>
            <a:r>
              <a:rPr lang="en-US" sz="3600" dirty="0"/>
              <a:t>Surveillance site laboratories</a:t>
            </a:r>
          </a:p>
        </p:txBody>
      </p:sp>
      <p:sp>
        <p:nvSpPr>
          <p:cNvPr id="12" name="TextBox 11">
            <a:extLst>
              <a:ext uri="{FF2B5EF4-FFF2-40B4-BE49-F238E27FC236}">
                <a16:creationId xmlns:a16="http://schemas.microsoft.com/office/drawing/2014/main" id="{B9D01912-EDAA-8743-4B15-7A55952E35EB}"/>
              </a:ext>
            </a:extLst>
          </p:cNvPr>
          <p:cNvSpPr txBox="1"/>
          <p:nvPr/>
        </p:nvSpPr>
        <p:spPr>
          <a:xfrm>
            <a:off x="2341022" y="3685436"/>
            <a:ext cx="647934" cy="1569660"/>
          </a:xfrm>
          <a:prstGeom prst="rect">
            <a:avLst/>
          </a:prstGeom>
          <a:noFill/>
        </p:spPr>
        <p:txBody>
          <a:bodyPr wrap="none" rtlCol="0">
            <a:spAutoFit/>
          </a:bodyPr>
          <a:lstStyle/>
          <a:p>
            <a:pPr algn="ctr"/>
            <a:r>
              <a:rPr lang="en-US" sz="9600" b="1" dirty="0">
                <a:solidFill>
                  <a:srgbClr val="009ADE"/>
                </a:solidFill>
              </a:rPr>
              <a:t>1</a:t>
            </a:r>
          </a:p>
        </p:txBody>
      </p:sp>
      <p:sp>
        <p:nvSpPr>
          <p:cNvPr id="13" name="TextBox 12">
            <a:extLst>
              <a:ext uri="{FF2B5EF4-FFF2-40B4-BE49-F238E27FC236}">
                <a16:creationId xmlns:a16="http://schemas.microsoft.com/office/drawing/2014/main" id="{BD198894-1DFE-6314-1560-2CCB0AC1D7E2}"/>
              </a:ext>
            </a:extLst>
          </p:cNvPr>
          <p:cNvSpPr txBox="1"/>
          <p:nvPr/>
        </p:nvSpPr>
        <p:spPr>
          <a:xfrm>
            <a:off x="10887422" y="7357390"/>
            <a:ext cx="1768433" cy="1569660"/>
          </a:xfrm>
          <a:prstGeom prst="rect">
            <a:avLst/>
          </a:prstGeom>
          <a:noFill/>
        </p:spPr>
        <p:txBody>
          <a:bodyPr wrap="none" rtlCol="0">
            <a:spAutoFit/>
          </a:bodyPr>
          <a:lstStyle/>
          <a:p>
            <a:pPr algn="ctr"/>
            <a:r>
              <a:rPr lang="en-US" sz="9600" b="1" dirty="0">
                <a:solidFill>
                  <a:srgbClr val="009ADE"/>
                </a:solidFill>
              </a:rPr>
              <a:t>56</a:t>
            </a:r>
          </a:p>
        </p:txBody>
      </p:sp>
      <p:sp>
        <p:nvSpPr>
          <p:cNvPr id="14" name="TextBox 13">
            <a:extLst>
              <a:ext uri="{FF2B5EF4-FFF2-40B4-BE49-F238E27FC236}">
                <a16:creationId xmlns:a16="http://schemas.microsoft.com/office/drawing/2014/main" id="{0D9FDA77-8CBA-6D90-2363-C35D9FFB7723}"/>
              </a:ext>
            </a:extLst>
          </p:cNvPr>
          <p:cNvSpPr txBox="1"/>
          <p:nvPr/>
        </p:nvSpPr>
        <p:spPr>
          <a:xfrm>
            <a:off x="11280159" y="3685436"/>
            <a:ext cx="982961" cy="1569660"/>
          </a:xfrm>
          <a:prstGeom prst="rect">
            <a:avLst/>
          </a:prstGeom>
          <a:noFill/>
        </p:spPr>
        <p:txBody>
          <a:bodyPr wrap="none" rtlCol="0">
            <a:spAutoFit/>
          </a:bodyPr>
          <a:lstStyle/>
          <a:p>
            <a:pPr algn="ctr"/>
            <a:r>
              <a:rPr lang="en-US" sz="9600" b="1" dirty="0">
                <a:solidFill>
                  <a:srgbClr val="009ADE"/>
                </a:solidFill>
              </a:rPr>
              <a:t>8</a:t>
            </a:r>
          </a:p>
        </p:txBody>
      </p:sp>
      <p:sp>
        <p:nvSpPr>
          <p:cNvPr id="15" name="TextBox 14">
            <a:extLst>
              <a:ext uri="{FF2B5EF4-FFF2-40B4-BE49-F238E27FC236}">
                <a16:creationId xmlns:a16="http://schemas.microsoft.com/office/drawing/2014/main" id="{ECC3E916-DAF8-96B6-4984-7DDA274796A3}"/>
              </a:ext>
            </a:extLst>
          </p:cNvPr>
          <p:cNvSpPr txBox="1"/>
          <p:nvPr/>
        </p:nvSpPr>
        <p:spPr>
          <a:xfrm>
            <a:off x="1894555" y="7357390"/>
            <a:ext cx="1729961" cy="1569660"/>
          </a:xfrm>
          <a:prstGeom prst="rect">
            <a:avLst/>
          </a:prstGeom>
          <a:noFill/>
        </p:spPr>
        <p:txBody>
          <a:bodyPr wrap="none" rtlCol="0">
            <a:spAutoFit/>
          </a:bodyPr>
          <a:lstStyle/>
          <a:p>
            <a:pPr algn="ctr"/>
            <a:r>
              <a:rPr lang="en-US" sz="9600" b="1" dirty="0">
                <a:solidFill>
                  <a:srgbClr val="009ADE"/>
                </a:solidFill>
              </a:rPr>
              <a:t>35</a:t>
            </a:r>
          </a:p>
        </p:txBody>
      </p:sp>
    </p:spTree>
    <p:extLst>
      <p:ext uri="{BB962C8B-B14F-4D97-AF65-F5344CB8AC3E}">
        <p14:creationId xmlns:p14="http://schemas.microsoft.com/office/powerpoint/2010/main" val="358571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D5DBC9-313B-47FF-BA8C-4E5CA182C82D}"/>
              </a:ext>
            </a:extLst>
          </p:cNvPr>
          <p:cNvSpPr>
            <a:spLocks noGrp="1"/>
          </p:cNvSpPr>
          <p:nvPr>
            <p:ph type="title"/>
          </p:nvPr>
        </p:nvSpPr>
        <p:spPr>
          <a:xfrm>
            <a:off x="952502" y="885878"/>
            <a:ext cx="18604604" cy="503215"/>
          </a:xfrm>
        </p:spPr>
        <p:txBody>
          <a:bodyPr/>
          <a:lstStyle/>
          <a:p>
            <a:r>
              <a:rPr lang="en-US" sz="3600">
                <a:solidFill>
                  <a:srgbClr val="009ADE"/>
                </a:solidFill>
              </a:rPr>
              <a:t>GRSN</a:t>
            </a:r>
            <a:r>
              <a:rPr lang="en-US" sz="3600"/>
              <a:t> Laboratory Network: Summary of Lab Capacities</a:t>
            </a:r>
          </a:p>
        </p:txBody>
      </p:sp>
      <p:graphicFrame>
        <p:nvGraphicFramePr>
          <p:cNvPr id="5" name="Table 5">
            <a:extLst>
              <a:ext uri="{FF2B5EF4-FFF2-40B4-BE49-F238E27FC236}">
                <a16:creationId xmlns:a16="http://schemas.microsoft.com/office/drawing/2014/main" id="{9644915F-3CAF-4858-BCCD-E3EA70DA6FCF}"/>
              </a:ext>
            </a:extLst>
          </p:cNvPr>
          <p:cNvGraphicFramePr>
            <a:graphicFrameLocks noGrp="1"/>
          </p:cNvGraphicFramePr>
          <p:nvPr>
            <p:extLst>
              <p:ext uri="{D42A27DB-BD31-4B8C-83A1-F6EECF244321}">
                <p14:modId xmlns:p14="http://schemas.microsoft.com/office/powerpoint/2010/main" val="948328513"/>
              </p:ext>
            </p:extLst>
          </p:nvPr>
        </p:nvGraphicFramePr>
        <p:xfrm>
          <a:off x="1233660" y="2413481"/>
          <a:ext cx="17000550" cy="7692274"/>
        </p:xfrm>
        <a:graphic>
          <a:graphicData uri="http://schemas.openxmlformats.org/drawingml/2006/table">
            <a:tbl>
              <a:tblPr firstRow="1" bandRow="1">
                <a:tableStyleId>{3B4B98B0-60AC-42C2-AFA5-B58CD77FA1E5}</a:tableStyleId>
              </a:tblPr>
              <a:tblGrid>
                <a:gridCol w="5666850">
                  <a:extLst>
                    <a:ext uri="{9D8B030D-6E8A-4147-A177-3AD203B41FA5}">
                      <a16:colId xmlns:a16="http://schemas.microsoft.com/office/drawing/2014/main" val="1267978880"/>
                    </a:ext>
                  </a:extLst>
                </a:gridCol>
                <a:gridCol w="5666850">
                  <a:extLst>
                    <a:ext uri="{9D8B030D-6E8A-4147-A177-3AD203B41FA5}">
                      <a16:colId xmlns:a16="http://schemas.microsoft.com/office/drawing/2014/main" val="3521430047"/>
                    </a:ext>
                  </a:extLst>
                </a:gridCol>
                <a:gridCol w="5666850">
                  <a:extLst>
                    <a:ext uri="{9D8B030D-6E8A-4147-A177-3AD203B41FA5}">
                      <a16:colId xmlns:a16="http://schemas.microsoft.com/office/drawing/2014/main" val="3318891895"/>
                    </a:ext>
                  </a:extLst>
                </a:gridCol>
              </a:tblGrid>
              <a:tr h="920602">
                <a:tc>
                  <a:txBody>
                    <a:bodyPr/>
                    <a:lstStyle/>
                    <a:p>
                      <a:r>
                        <a:rPr lang="en-US" sz="3600"/>
                        <a:t>WHO Region</a:t>
                      </a:r>
                    </a:p>
                  </a:txBody>
                  <a:tcPr marL="150781" marR="150781" marT="75390" marB="75390"/>
                </a:tc>
                <a:tc>
                  <a:txBody>
                    <a:bodyPr/>
                    <a:lstStyle/>
                    <a:p>
                      <a:pPr algn="ctr"/>
                      <a:r>
                        <a:rPr lang="en-US" sz="3600"/>
                        <a:t>Labs with EIA capacity</a:t>
                      </a:r>
                    </a:p>
                  </a:txBody>
                  <a:tcPr marL="150781" marR="150781" marT="75390" marB="75390"/>
                </a:tc>
                <a:tc>
                  <a:txBody>
                    <a:bodyPr/>
                    <a:lstStyle/>
                    <a:p>
                      <a:pPr algn="ctr"/>
                      <a:r>
                        <a:rPr lang="en-US" sz="3600"/>
                        <a:t>Labs with genotyping capacity</a:t>
                      </a:r>
                    </a:p>
                  </a:txBody>
                  <a:tcPr marL="150781" marR="150781" marT="75390" marB="75390"/>
                </a:tc>
                <a:extLst>
                  <a:ext uri="{0D108BD9-81ED-4DB2-BD59-A6C34878D82A}">
                    <a16:rowId xmlns:a16="http://schemas.microsoft.com/office/drawing/2014/main" val="258192688"/>
                  </a:ext>
                </a:extLst>
              </a:tr>
              <a:tr h="920602">
                <a:tc>
                  <a:txBody>
                    <a:bodyPr/>
                    <a:lstStyle/>
                    <a:p>
                      <a:r>
                        <a:rPr lang="en-US" sz="3600"/>
                        <a:t>AFR </a:t>
                      </a:r>
                      <a:endParaRPr lang="en-US" sz="3600" dirty="0">
                        <a:latin typeface="+mn-lt"/>
                      </a:endParaRPr>
                    </a:p>
                  </a:txBody>
                  <a:tcPr marL="150781" marR="150781" marT="75390" marB="75390" anchor="ctr"/>
                </a:tc>
                <a:tc>
                  <a:txBody>
                    <a:bodyPr/>
                    <a:lstStyle/>
                    <a:p>
                      <a:pPr algn="ctr"/>
                      <a:r>
                        <a:rPr lang="en-US" sz="3600"/>
                        <a:t>37</a:t>
                      </a:r>
                      <a:endParaRPr lang="en-US" sz="3600">
                        <a:latin typeface="+mn-lt"/>
                      </a:endParaRPr>
                    </a:p>
                  </a:txBody>
                  <a:tcPr marL="150781" marR="150781" marT="75390" marB="75390" anchor="ctr"/>
                </a:tc>
                <a:tc>
                  <a:txBody>
                    <a:bodyPr/>
                    <a:lstStyle/>
                    <a:p>
                      <a:pPr algn="ctr"/>
                      <a:r>
                        <a:rPr lang="en-US" sz="3600"/>
                        <a:t>12</a:t>
                      </a:r>
                      <a:endParaRPr lang="en-US" sz="3600">
                        <a:latin typeface="+mn-lt"/>
                      </a:endParaRPr>
                    </a:p>
                  </a:txBody>
                  <a:tcPr marL="150781" marR="150781" marT="75390" marB="75390" anchor="ctr"/>
                </a:tc>
                <a:extLst>
                  <a:ext uri="{0D108BD9-81ED-4DB2-BD59-A6C34878D82A}">
                    <a16:rowId xmlns:a16="http://schemas.microsoft.com/office/drawing/2014/main" val="1544926002"/>
                  </a:ext>
                </a:extLst>
              </a:tr>
              <a:tr h="920602">
                <a:tc>
                  <a:txBody>
                    <a:bodyPr/>
                    <a:lstStyle/>
                    <a:p>
                      <a:r>
                        <a:rPr lang="en-US" sz="3600"/>
                        <a:t>AMR</a:t>
                      </a:r>
                      <a:endParaRPr lang="en-US" sz="3600">
                        <a:latin typeface="+mn-lt"/>
                      </a:endParaRPr>
                    </a:p>
                  </a:txBody>
                  <a:tcPr marL="150781" marR="150781" marT="75390" marB="75390" anchor="ctr"/>
                </a:tc>
                <a:tc>
                  <a:txBody>
                    <a:bodyPr/>
                    <a:lstStyle/>
                    <a:p>
                      <a:pPr algn="ctr" fontAlgn="b"/>
                      <a:r>
                        <a:rPr lang="en-US" sz="3600" b="0" u="none" strike="noStrike">
                          <a:solidFill>
                            <a:srgbClr val="000000"/>
                          </a:solidFill>
                          <a:effectLst/>
                        </a:rPr>
                        <a:t>22</a:t>
                      </a:r>
                      <a:endParaRPr lang="en-US" sz="3600" b="0" i="0" u="none" strike="noStrike">
                        <a:solidFill>
                          <a:srgbClr val="000000"/>
                        </a:solidFill>
                        <a:effectLst/>
                        <a:latin typeface="+mn-lt"/>
                      </a:endParaRPr>
                    </a:p>
                  </a:txBody>
                  <a:tcPr marL="15706" marR="15706" marT="15706" marB="0" anchor="ctr"/>
                </a:tc>
                <a:tc>
                  <a:txBody>
                    <a:bodyPr/>
                    <a:lstStyle/>
                    <a:p>
                      <a:pPr algn="ctr" fontAlgn="b"/>
                      <a:r>
                        <a:rPr lang="en-US" sz="3600" b="0" u="none" strike="noStrike">
                          <a:solidFill>
                            <a:srgbClr val="000000"/>
                          </a:solidFill>
                          <a:effectLst/>
                        </a:rPr>
                        <a:t>7</a:t>
                      </a:r>
                      <a:endParaRPr lang="en-US" sz="3600" b="0" i="0" u="none" strike="noStrike">
                        <a:solidFill>
                          <a:srgbClr val="000000"/>
                        </a:solidFill>
                        <a:effectLst/>
                        <a:latin typeface="+mn-lt"/>
                      </a:endParaRPr>
                    </a:p>
                  </a:txBody>
                  <a:tcPr marL="15706" marR="15706" marT="15706" marB="0" anchor="ctr"/>
                </a:tc>
                <a:extLst>
                  <a:ext uri="{0D108BD9-81ED-4DB2-BD59-A6C34878D82A}">
                    <a16:rowId xmlns:a16="http://schemas.microsoft.com/office/drawing/2014/main" val="1285118244"/>
                  </a:ext>
                </a:extLst>
              </a:tr>
              <a:tr h="920602">
                <a:tc>
                  <a:txBody>
                    <a:bodyPr/>
                    <a:lstStyle/>
                    <a:p>
                      <a:r>
                        <a:rPr lang="en-US" sz="3600"/>
                        <a:t>EMR</a:t>
                      </a:r>
                      <a:endParaRPr lang="en-US" sz="3600">
                        <a:latin typeface="+mn-lt"/>
                      </a:endParaRPr>
                    </a:p>
                  </a:txBody>
                  <a:tcPr marL="150781" marR="150781" marT="75390" marB="75390" anchor="ctr"/>
                </a:tc>
                <a:tc>
                  <a:txBody>
                    <a:bodyPr/>
                    <a:lstStyle/>
                    <a:p>
                      <a:pPr algn="ctr" fontAlgn="b"/>
                      <a:r>
                        <a:rPr lang="en-US" sz="3600" b="0" u="none" strike="noStrike">
                          <a:solidFill>
                            <a:srgbClr val="000000"/>
                          </a:solidFill>
                          <a:effectLst/>
                        </a:rPr>
                        <a:t>19</a:t>
                      </a:r>
                      <a:endParaRPr lang="en-US" sz="3600" b="0" i="0" u="none" strike="noStrike">
                        <a:solidFill>
                          <a:srgbClr val="000000"/>
                        </a:solidFill>
                        <a:effectLst/>
                        <a:latin typeface="+mn-lt"/>
                      </a:endParaRPr>
                    </a:p>
                  </a:txBody>
                  <a:tcPr marL="15706" marR="15706" marT="15706" marB="0" anchor="ctr"/>
                </a:tc>
                <a:tc>
                  <a:txBody>
                    <a:bodyPr/>
                    <a:lstStyle/>
                    <a:p>
                      <a:pPr algn="ctr" fontAlgn="b"/>
                      <a:r>
                        <a:rPr lang="en-US" sz="3600" b="0" u="none" strike="noStrike">
                          <a:solidFill>
                            <a:srgbClr val="000000"/>
                          </a:solidFill>
                          <a:effectLst/>
                        </a:rPr>
                        <a:t>1</a:t>
                      </a:r>
                      <a:endParaRPr lang="en-US" sz="3600" b="0" i="0" u="none" strike="noStrike">
                        <a:solidFill>
                          <a:srgbClr val="000000"/>
                        </a:solidFill>
                        <a:effectLst/>
                        <a:latin typeface="+mn-lt"/>
                      </a:endParaRPr>
                    </a:p>
                  </a:txBody>
                  <a:tcPr marL="15706" marR="15706" marT="15706" marB="0" anchor="ctr"/>
                </a:tc>
                <a:extLst>
                  <a:ext uri="{0D108BD9-81ED-4DB2-BD59-A6C34878D82A}">
                    <a16:rowId xmlns:a16="http://schemas.microsoft.com/office/drawing/2014/main" val="2111390435"/>
                  </a:ext>
                </a:extLst>
              </a:tr>
              <a:tr h="920602">
                <a:tc>
                  <a:txBody>
                    <a:bodyPr/>
                    <a:lstStyle/>
                    <a:p>
                      <a:r>
                        <a:rPr lang="en-US" sz="3600"/>
                        <a:t>EUR</a:t>
                      </a:r>
                      <a:endParaRPr lang="en-US" sz="3600">
                        <a:latin typeface="+mn-lt"/>
                      </a:endParaRPr>
                    </a:p>
                  </a:txBody>
                  <a:tcPr marL="150781" marR="150781" marT="75390" marB="75390" anchor="ctr"/>
                </a:tc>
                <a:tc>
                  <a:txBody>
                    <a:bodyPr/>
                    <a:lstStyle/>
                    <a:p>
                      <a:pPr algn="ctr" fontAlgn="b"/>
                      <a:r>
                        <a:rPr lang="en-US" sz="3600" b="0" u="none" strike="noStrike">
                          <a:solidFill>
                            <a:srgbClr val="000000"/>
                          </a:solidFill>
                          <a:effectLst/>
                        </a:rPr>
                        <a:t>4</a:t>
                      </a:r>
                      <a:endParaRPr lang="en-US" sz="3600" b="0" i="0" u="none" strike="noStrike">
                        <a:solidFill>
                          <a:srgbClr val="000000"/>
                        </a:solidFill>
                        <a:effectLst/>
                        <a:latin typeface="+mn-lt"/>
                      </a:endParaRPr>
                    </a:p>
                  </a:txBody>
                  <a:tcPr marL="15706" marR="15706" marT="15706" marB="0" anchor="ctr"/>
                </a:tc>
                <a:tc>
                  <a:txBody>
                    <a:bodyPr/>
                    <a:lstStyle/>
                    <a:p>
                      <a:pPr algn="ctr" fontAlgn="b"/>
                      <a:r>
                        <a:rPr lang="en-US" sz="3600" b="0" u="none" strike="noStrike">
                          <a:solidFill>
                            <a:srgbClr val="000000"/>
                          </a:solidFill>
                          <a:effectLst/>
                        </a:rPr>
                        <a:t>1</a:t>
                      </a:r>
                      <a:endParaRPr lang="en-US" sz="3600" b="0" i="0" u="none" strike="noStrike">
                        <a:solidFill>
                          <a:srgbClr val="000000"/>
                        </a:solidFill>
                        <a:effectLst/>
                        <a:latin typeface="+mn-lt"/>
                      </a:endParaRPr>
                    </a:p>
                  </a:txBody>
                  <a:tcPr marL="15706" marR="15706" marT="15706" marB="0" anchor="ctr"/>
                </a:tc>
                <a:extLst>
                  <a:ext uri="{0D108BD9-81ED-4DB2-BD59-A6C34878D82A}">
                    <a16:rowId xmlns:a16="http://schemas.microsoft.com/office/drawing/2014/main" val="1400811857"/>
                  </a:ext>
                </a:extLst>
              </a:tr>
              <a:tr h="920602">
                <a:tc>
                  <a:txBody>
                    <a:bodyPr/>
                    <a:lstStyle/>
                    <a:p>
                      <a:r>
                        <a:rPr lang="en-US" sz="3600"/>
                        <a:t>SEAR</a:t>
                      </a:r>
                      <a:endParaRPr lang="en-US" sz="3600">
                        <a:latin typeface="+mn-lt"/>
                      </a:endParaRPr>
                    </a:p>
                  </a:txBody>
                  <a:tcPr marL="150781" marR="150781" marT="75390" marB="75390" anchor="ctr"/>
                </a:tc>
                <a:tc>
                  <a:txBody>
                    <a:bodyPr/>
                    <a:lstStyle/>
                    <a:p>
                      <a:pPr algn="ctr" fontAlgn="b"/>
                      <a:r>
                        <a:rPr lang="en-US" sz="3600" b="0" u="none" strike="noStrike">
                          <a:solidFill>
                            <a:srgbClr val="000000"/>
                          </a:solidFill>
                          <a:effectLst/>
                        </a:rPr>
                        <a:t>2</a:t>
                      </a:r>
                      <a:endParaRPr lang="en-US" sz="3600" b="0" i="0" u="none" strike="noStrike">
                        <a:solidFill>
                          <a:srgbClr val="000000"/>
                        </a:solidFill>
                        <a:effectLst/>
                        <a:latin typeface="+mn-lt"/>
                      </a:endParaRPr>
                    </a:p>
                  </a:txBody>
                  <a:tcPr marL="15706" marR="15706" marT="15706" marB="0" anchor="ctr"/>
                </a:tc>
                <a:tc>
                  <a:txBody>
                    <a:bodyPr/>
                    <a:lstStyle/>
                    <a:p>
                      <a:pPr algn="ctr" fontAlgn="b"/>
                      <a:r>
                        <a:rPr lang="en-US" sz="3600" b="0" u="none" strike="noStrike">
                          <a:solidFill>
                            <a:srgbClr val="000000"/>
                          </a:solidFill>
                          <a:effectLst/>
                        </a:rPr>
                        <a:t>2</a:t>
                      </a:r>
                      <a:endParaRPr lang="en-US" sz="3600" b="0" i="0" u="none" strike="noStrike">
                        <a:solidFill>
                          <a:srgbClr val="000000"/>
                        </a:solidFill>
                        <a:effectLst/>
                        <a:latin typeface="+mn-lt"/>
                      </a:endParaRPr>
                    </a:p>
                  </a:txBody>
                  <a:tcPr marL="15706" marR="15706" marT="15706" marB="0" anchor="ctr"/>
                </a:tc>
                <a:extLst>
                  <a:ext uri="{0D108BD9-81ED-4DB2-BD59-A6C34878D82A}">
                    <a16:rowId xmlns:a16="http://schemas.microsoft.com/office/drawing/2014/main" val="484437136"/>
                  </a:ext>
                </a:extLst>
              </a:tr>
              <a:tr h="920602">
                <a:tc>
                  <a:txBody>
                    <a:bodyPr/>
                    <a:lstStyle/>
                    <a:p>
                      <a:r>
                        <a:rPr lang="en-US" sz="3600"/>
                        <a:t>WPR</a:t>
                      </a:r>
                      <a:endParaRPr lang="en-US" sz="3600">
                        <a:latin typeface="+mn-lt"/>
                      </a:endParaRPr>
                    </a:p>
                  </a:txBody>
                  <a:tcPr marL="150781" marR="150781" marT="75390" marB="75390" anchor="ctr"/>
                </a:tc>
                <a:tc>
                  <a:txBody>
                    <a:bodyPr/>
                    <a:lstStyle/>
                    <a:p>
                      <a:pPr algn="ctr" fontAlgn="b"/>
                      <a:r>
                        <a:rPr lang="en-US" sz="3600" b="0" u="none" strike="noStrike">
                          <a:solidFill>
                            <a:srgbClr val="000000"/>
                          </a:solidFill>
                          <a:effectLst/>
                        </a:rPr>
                        <a:t>16</a:t>
                      </a:r>
                      <a:endParaRPr lang="en-US" sz="3600" b="0" i="0" u="none" strike="noStrike">
                        <a:solidFill>
                          <a:srgbClr val="000000"/>
                        </a:solidFill>
                        <a:effectLst/>
                        <a:latin typeface="+mn-lt"/>
                      </a:endParaRPr>
                    </a:p>
                  </a:txBody>
                  <a:tcPr marL="15706" marR="15706" marT="15706" marB="0" anchor="ctr"/>
                </a:tc>
                <a:tc>
                  <a:txBody>
                    <a:bodyPr/>
                    <a:lstStyle/>
                    <a:p>
                      <a:pPr algn="ctr" fontAlgn="b"/>
                      <a:r>
                        <a:rPr lang="en-US" sz="3600" b="0" u="none" strike="noStrike">
                          <a:solidFill>
                            <a:srgbClr val="000000"/>
                          </a:solidFill>
                          <a:effectLst/>
                        </a:rPr>
                        <a:t>10</a:t>
                      </a:r>
                      <a:endParaRPr lang="en-US" sz="3600" b="0" i="0" u="none" strike="noStrike">
                        <a:solidFill>
                          <a:srgbClr val="000000"/>
                        </a:solidFill>
                        <a:effectLst/>
                        <a:latin typeface="+mn-lt"/>
                      </a:endParaRPr>
                    </a:p>
                  </a:txBody>
                  <a:tcPr marL="15706" marR="15706" marT="15706" marB="0" anchor="ctr"/>
                </a:tc>
                <a:extLst>
                  <a:ext uri="{0D108BD9-81ED-4DB2-BD59-A6C34878D82A}">
                    <a16:rowId xmlns:a16="http://schemas.microsoft.com/office/drawing/2014/main" val="4179169348"/>
                  </a:ext>
                </a:extLst>
              </a:tr>
              <a:tr h="920602">
                <a:tc>
                  <a:txBody>
                    <a:bodyPr/>
                    <a:lstStyle/>
                    <a:p>
                      <a:pPr>
                        <a:lnSpc>
                          <a:spcPct val="150000"/>
                        </a:lnSpc>
                      </a:pPr>
                      <a:r>
                        <a:rPr lang="en-US" sz="3600" b="1"/>
                        <a:t>Total</a:t>
                      </a:r>
                      <a:endParaRPr lang="en-US" sz="3600" b="1">
                        <a:latin typeface="+mn-lt"/>
                      </a:endParaRPr>
                    </a:p>
                  </a:txBody>
                  <a:tcPr marL="150781" marR="150781" marT="75390" marB="75390" anchor="ctr"/>
                </a:tc>
                <a:tc>
                  <a:txBody>
                    <a:bodyPr/>
                    <a:lstStyle/>
                    <a:p>
                      <a:pPr algn="ctr" fontAlgn="b">
                        <a:lnSpc>
                          <a:spcPct val="150000"/>
                        </a:lnSpc>
                      </a:pPr>
                      <a:r>
                        <a:rPr lang="en-US" sz="3600" b="1" u="none" strike="noStrike">
                          <a:solidFill>
                            <a:srgbClr val="000000"/>
                          </a:solidFill>
                          <a:effectLst/>
                        </a:rPr>
                        <a:t>100</a:t>
                      </a:r>
                      <a:endParaRPr lang="en-US" sz="3600" b="1" i="0" u="none" strike="noStrike">
                        <a:solidFill>
                          <a:srgbClr val="000000"/>
                        </a:solidFill>
                        <a:effectLst/>
                        <a:latin typeface="+mn-lt"/>
                      </a:endParaRPr>
                    </a:p>
                  </a:txBody>
                  <a:tcPr marL="15706" marR="15706" marT="15706" marB="0" anchor="ctr"/>
                </a:tc>
                <a:tc>
                  <a:txBody>
                    <a:bodyPr/>
                    <a:lstStyle/>
                    <a:p>
                      <a:pPr algn="ctr" fontAlgn="b">
                        <a:lnSpc>
                          <a:spcPct val="150000"/>
                        </a:lnSpc>
                      </a:pPr>
                      <a:r>
                        <a:rPr lang="en-US" sz="3600" b="1" u="none" strike="noStrike">
                          <a:solidFill>
                            <a:srgbClr val="000000"/>
                          </a:solidFill>
                          <a:effectLst/>
                        </a:rPr>
                        <a:t>33</a:t>
                      </a:r>
                      <a:endParaRPr lang="en-US" sz="3600" b="1" i="0" u="none" strike="noStrike" dirty="0">
                        <a:solidFill>
                          <a:srgbClr val="000000"/>
                        </a:solidFill>
                        <a:effectLst/>
                        <a:latin typeface="+mn-lt"/>
                      </a:endParaRPr>
                    </a:p>
                  </a:txBody>
                  <a:tcPr marL="15706" marR="15706" marT="15706" marB="0" anchor="ctr"/>
                </a:tc>
                <a:extLst>
                  <a:ext uri="{0D108BD9-81ED-4DB2-BD59-A6C34878D82A}">
                    <a16:rowId xmlns:a16="http://schemas.microsoft.com/office/drawing/2014/main" val="2345363488"/>
                  </a:ext>
                </a:extLst>
              </a:tr>
            </a:tbl>
          </a:graphicData>
        </a:graphic>
      </p:graphicFrame>
      <p:sp>
        <p:nvSpPr>
          <p:cNvPr id="4" name="Slide Number Placeholder 2">
            <a:extLst>
              <a:ext uri="{FF2B5EF4-FFF2-40B4-BE49-F238E27FC236}">
                <a16:creationId xmlns:a16="http://schemas.microsoft.com/office/drawing/2014/main" id="{A9F101C7-19EA-B0D0-B0CE-D7BA944944BC}"/>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39</a:t>
            </a:fld>
            <a:endParaRPr lang="en-GB" sz="1400"/>
          </a:p>
        </p:txBody>
      </p:sp>
    </p:spTree>
    <p:extLst>
      <p:ext uri="{BB962C8B-B14F-4D97-AF65-F5344CB8AC3E}">
        <p14:creationId xmlns:p14="http://schemas.microsoft.com/office/powerpoint/2010/main" val="374879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2" y="885878"/>
            <a:ext cx="18604604" cy="615553"/>
          </a:xfrm>
        </p:spPr>
        <p:txBody>
          <a:bodyPr/>
          <a:lstStyle/>
          <a:p>
            <a:pPr marL="0" marR="0" algn="l">
              <a:lnSpc>
                <a:spcPct val="100000"/>
              </a:lnSpc>
              <a:spcBef>
                <a:spcPts val="0"/>
              </a:spcBef>
              <a:spcAft>
                <a:spcPts val="0"/>
              </a:spcAft>
              <a:buNone/>
            </a:pPr>
            <a:r>
              <a:rPr lang="en-US" sz="4000" b="1" i="0" u="none" cap="none">
                <a:solidFill>
                  <a:srgbClr val="009ADE"/>
                </a:solidFill>
                <a:latin typeface="Poppins SemiBold"/>
                <a:cs typeface="Poppins SemiBold"/>
                <a:sym typeface="Poppins SemiBold"/>
              </a:rPr>
              <a:t>GRSN</a:t>
            </a:r>
            <a:r>
              <a:rPr lang="en-US" sz="4000" b="1" i="0" u="none" cap="none">
                <a:solidFill>
                  <a:srgbClr val="000000">
                    <a:alpha val="100000"/>
                  </a:srgbClr>
                </a:solidFill>
                <a:latin typeface="Poppins SemiBold"/>
                <a:cs typeface="Poppins SemiBold"/>
                <a:sym typeface="Poppins SemiBold"/>
              </a:rPr>
              <a:t> &amp; </a:t>
            </a:r>
            <a:r>
              <a:rPr lang="en-US" sz="4000">
                <a:solidFill>
                  <a:srgbClr val="009ADE"/>
                </a:solidFill>
                <a:latin typeface="Poppins SemiBold"/>
                <a:cs typeface="Poppins SemiBold"/>
                <a:sym typeface="Poppins SemiBold"/>
              </a:rPr>
              <a:t>GPDS</a:t>
            </a:r>
            <a:r>
              <a:rPr lang="en-US" sz="4000" b="1" i="0" u="none" cap="none">
                <a:solidFill>
                  <a:srgbClr val="000000">
                    <a:alpha val="100000"/>
                  </a:srgbClr>
                </a:solidFill>
                <a:latin typeface="Poppins SemiBold"/>
                <a:cs typeface="Poppins SemiBold"/>
                <a:sym typeface="Poppins SemiBold"/>
              </a:rPr>
              <a:t> update: contents</a:t>
            </a:r>
          </a:p>
        </p:txBody>
      </p:sp>
      <p:graphicFrame>
        <p:nvGraphicFramePr>
          <p:cNvPr id="3" name="Table 3">
            <a:extLst>
              <a:ext uri="{FF2B5EF4-FFF2-40B4-BE49-F238E27FC236}">
                <a16:creationId xmlns:a16="http://schemas.microsoft.com/office/drawing/2014/main" id="{AB928324-6B39-4704-938D-01ECF45A5114}"/>
              </a:ext>
            </a:extLst>
          </p:cNvPr>
          <p:cNvGraphicFramePr>
            <a:graphicFrameLocks noGrp="1"/>
          </p:cNvGraphicFramePr>
          <p:nvPr>
            <p:extLst>
              <p:ext uri="{D42A27DB-BD31-4B8C-83A1-F6EECF244321}">
                <p14:modId xmlns:p14="http://schemas.microsoft.com/office/powerpoint/2010/main" val="4264496917"/>
              </p:ext>
            </p:extLst>
          </p:nvPr>
        </p:nvGraphicFramePr>
        <p:xfrm>
          <a:off x="952502" y="1710486"/>
          <a:ext cx="18102942" cy="8437858"/>
        </p:xfrm>
        <a:graphic>
          <a:graphicData uri="http://schemas.openxmlformats.org/drawingml/2006/table">
            <a:tbl>
              <a:tblPr firstRow="1" bandRow="1">
                <a:tableStyleId>{5FD0F851-EC5A-4D38-B0AD-8093EC10F338}</a:tableStyleId>
              </a:tblPr>
              <a:tblGrid>
                <a:gridCol w="14624956">
                  <a:extLst>
                    <a:ext uri="{9D8B030D-6E8A-4147-A177-3AD203B41FA5}">
                      <a16:colId xmlns:a16="http://schemas.microsoft.com/office/drawing/2014/main" val="3398099143"/>
                    </a:ext>
                  </a:extLst>
                </a:gridCol>
                <a:gridCol w="3477986">
                  <a:extLst>
                    <a:ext uri="{9D8B030D-6E8A-4147-A177-3AD203B41FA5}">
                      <a16:colId xmlns:a16="http://schemas.microsoft.com/office/drawing/2014/main" val="3370628557"/>
                    </a:ext>
                  </a:extLst>
                </a:gridCol>
              </a:tblGrid>
              <a:tr h="767078">
                <a:tc>
                  <a:txBody>
                    <a:bodyPr/>
                    <a:lstStyle/>
                    <a:p>
                      <a:r>
                        <a:rPr lang="en-US" sz="2800"/>
                        <a:t>Topic</a:t>
                      </a:r>
                    </a:p>
                  </a:txBody>
                  <a:tcPr/>
                </a:tc>
                <a:tc>
                  <a:txBody>
                    <a:bodyPr/>
                    <a:lstStyle/>
                    <a:p>
                      <a:r>
                        <a:rPr lang="en-US" sz="2800"/>
                        <a:t>Slide number</a:t>
                      </a:r>
                    </a:p>
                  </a:txBody>
                  <a:tcPr/>
                </a:tc>
                <a:extLst>
                  <a:ext uri="{0D108BD9-81ED-4DB2-BD59-A6C34878D82A}">
                    <a16:rowId xmlns:a16="http://schemas.microsoft.com/office/drawing/2014/main" val="185745524"/>
                  </a:ext>
                </a:extLst>
              </a:tr>
              <a:tr h="767078">
                <a:tc>
                  <a:txBody>
                    <a:bodyPr/>
                    <a:lstStyle/>
                    <a:p>
                      <a:r>
                        <a:rPr lang="en-US" sz="2800"/>
                        <a:t>GRSN &amp; GPDS surveillance objectives</a:t>
                      </a:r>
                      <a:endParaRPr lang="en-US" sz="2800" dirty="0"/>
                    </a:p>
                  </a:txBody>
                  <a:tcPr anchor="ctr"/>
                </a:tc>
                <a:tc>
                  <a:txBody>
                    <a:bodyPr/>
                    <a:lstStyle/>
                    <a:p>
                      <a:r>
                        <a:rPr lang="en-US" sz="2800"/>
                        <a:t>5</a:t>
                      </a:r>
                      <a:endParaRPr lang="en-US" sz="2800" dirty="0"/>
                    </a:p>
                  </a:txBody>
                  <a:tcPr anchor="ctr"/>
                </a:tc>
                <a:extLst>
                  <a:ext uri="{0D108BD9-81ED-4DB2-BD59-A6C34878D82A}">
                    <a16:rowId xmlns:a16="http://schemas.microsoft.com/office/drawing/2014/main" val="461062227"/>
                  </a:ext>
                </a:extLst>
              </a:tr>
              <a:tr h="767078">
                <a:tc>
                  <a:txBody>
                    <a:bodyPr/>
                    <a:lstStyle/>
                    <a:p>
                      <a:r>
                        <a:rPr lang="en-US" sz="2800" dirty="0"/>
                        <a:t>Global GRSN &amp; GPDS surveillance meeting – December 2023</a:t>
                      </a:r>
                    </a:p>
                  </a:txBody>
                  <a:tcPr anchor="ctr"/>
                </a:tc>
                <a:tc>
                  <a:txBody>
                    <a:bodyPr/>
                    <a:lstStyle/>
                    <a:p>
                      <a:r>
                        <a:rPr lang="en-US" sz="2800" dirty="0"/>
                        <a:t>6</a:t>
                      </a:r>
                    </a:p>
                  </a:txBody>
                  <a:tcPr anchor="ctr"/>
                </a:tc>
                <a:extLst>
                  <a:ext uri="{0D108BD9-81ED-4DB2-BD59-A6C34878D82A}">
                    <a16:rowId xmlns:a16="http://schemas.microsoft.com/office/drawing/2014/main" val="3122307487"/>
                  </a:ext>
                </a:extLst>
              </a:tr>
              <a:tr h="767078">
                <a:tc>
                  <a:txBody>
                    <a:bodyPr/>
                    <a:lstStyle/>
                    <a:p>
                      <a:r>
                        <a:rPr lang="en-US" sz="2800"/>
                        <a:t>Global Rotavirus Surveillance Network (GRSN)</a:t>
                      </a:r>
                      <a:endParaRPr lang="en-US" sz="2800" dirty="0"/>
                    </a:p>
                  </a:txBody>
                  <a:tcPr anchor="ctr"/>
                </a:tc>
                <a:tc>
                  <a:txBody>
                    <a:bodyPr/>
                    <a:lstStyle/>
                    <a:p>
                      <a:r>
                        <a:rPr lang="en-US" sz="2800"/>
                        <a:t>9</a:t>
                      </a:r>
                      <a:endParaRPr lang="en-US" sz="2800" dirty="0"/>
                    </a:p>
                  </a:txBody>
                  <a:tcPr anchor="ctr"/>
                </a:tc>
                <a:extLst>
                  <a:ext uri="{0D108BD9-81ED-4DB2-BD59-A6C34878D82A}">
                    <a16:rowId xmlns:a16="http://schemas.microsoft.com/office/drawing/2014/main" val="3803883994"/>
                  </a:ext>
                </a:extLst>
              </a:tr>
              <a:tr h="767078">
                <a:tc>
                  <a:txBody>
                    <a:bodyPr/>
                    <a:lstStyle/>
                    <a:p>
                      <a:pPr lvl="1"/>
                      <a:r>
                        <a:rPr lang="en-US" sz="2800"/>
                        <a:t>Surveillance and laboratory performance</a:t>
                      </a:r>
                      <a:endParaRPr lang="en-US" sz="2800" dirty="0"/>
                    </a:p>
                  </a:txBody>
                  <a:tcPr anchor="ctr"/>
                </a:tc>
                <a:tc>
                  <a:txBody>
                    <a:bodyPr/>
                    <a:lstStyle/>
                    <a:p>
                      <a:r>
                        <a:rPr lang="en-US" sz="2800"/>
                        <a:t>14</a:t>
                      </a:r>
                      <a:endParaRPr lang="en-US" sz="2800" dirty="0"/>
                    </a:p>
                  </a:txBody>
                  <a:tcPr anchor="ctr"/>
                </a:tc>
                <a:extLst>
                  <a:ext uri="{0D108BD9-81ED-4DB2-BD59-A6C34878D82A}">
                    <a16:rowId xmlns:a16="http://schemas.microsoft.com/office/drawing/2014/main" val="3744891906"/>
                  </a:ext>
                </a:extLst>
              </a:tr>
              <a:tr h="767078">
                <a:tc>
                  <a:txBody>
                    <a:bodyPr/>
                    <a:lstStyle/>
                    <a:p>
                      <a:pPr lvl="1"/>
                      <a:r>
                        <a:rPr lang="en-US" sz="2800"/>
                        <a:t>Rotavirus positivity</a:t>
                      </a:r>
                      <a:endParaRPr lang="en-US" sz="2800" dirty="0"/>
                    </a:p>
                  </a:txBody>
                  <a:tcPr anchor="ctr"/>
                </a:tc>
                <a:tc>
                  <a:txBody>
                    <a:bodyPr/>
                    <a:lstStyle/>
                    <a:p>
                      <a:r>
                        <a:rPr lang="en-US" sz="2800"/>
                        <a:t>20</a:t>
                      </a:r>
                      <a:endParaRPr lang="en-US" sz="2800" dirty="0"/>
                    </a:p>
                  </a:txBody>
                  <a:tcPr anchor="ctr"/>
                </a:tc>
                <a:extLst>
                  <a:ext uri="{0D108BD9-81ED-4DB2-BD59-A6C34878D82A}">
                    <a16:rowId xmlns:a16="http://schemas.microsoft.com/office/drawing/2014/main" val="1726062104"/>
                  </a:ext>
                </a:extLst>
              </a:tr>
              <a:tr h="767078">
                <a:tc>
                  <a:txBody>
                    <a:bodyPr/>
                    <a:lstStyle/>
                    <a:p>
                      <a:pPr lvl="1"/>
                      <a:r>
                        <a:rPr lang="en-US" sz="2800" dirty="0"/>
                        <a:t>Genotype data</a:t>
                      </a:r>
                    </a:p>
                  </a:txBody>
                  <a:tcPr anchor="ctr"/>
                </a:tc>
                <a:tc>
                  <a:txBody>
                    <a:bodyPr/>
                    <a:lstStyle/>
                    <a:p>
                      <a:r>
                        <a:rPr lang="en-US" sz="2800" dirty="0"/>
                        <a:t>33</a:t>
                      </a:r>
                    </a:p>
                  </a:txBody>
                  <a:tcPr anchor="ctr"/>
                </a:tc>
                <a:extLst>
                  <a:ext uri="{0D108BD9-81ED-4DB2-BD59-A6C34878D82A}">
                    <a16:rowId xmlns:a16="http://schemas.microsoft.com/office/drawing/2014/main" val="445307526"/>
                  </a:ext>
                </a:extLst>
              </a:tr>
              <a:tr h="767078">
                <a:tc>
                  <a:txBody>
                    <a:bodyPr/>
                    <a:lstStyle/>
                    <a:p>
                      <a:pPr lvl="1"/>
                      <a:r>
                        <a:rPr lang="en-US" sz="2800" dirty="0"/>
                        <a:t>Laboratory updates</a:t>
                      </a:r>
                    </a:p>
                  </a:txBody>
                  <a:tcPr anchor="ctr"/>
                </a:tc>
                <a:tc>
                  <a:txBody>
                    <a:bodyPr/>
                    <a:lstStyle/>
                    <a:p>
                      <a:r>
                        <a:rPr lang="en-US" sz="2800" dirty="0"/>
                        <a:t>37</a:t>
                      </a:r>
                    </a:p>
                  </a:txBody>
                  <a:tcPr anchor="ctr"/>
                </a:tc>
                <a:extLst>
                  <a:ext uri="{0D108BD9-81ED-4DB2-BD59-A6C34878D82A}">
                    <a16:rowId xmlns:a16="http://schemas.microsoft.com/office/drawing/2014/main" val="2478964750"/>
                  </a:ext>
                </a:extLst>
              </a:tr>
              <a:tr h="767078">
                <a:tc>
                  <a:txBody>
                    <a:bodyPr/>
                    <a:lstStyle/>
                    <a:p>
                      <a:r>
                        <a:rPr lang="en-US" sz="2800"/>
                        <a:t>Global Pediatric Diarrhea Surveillance (GPDS)</a:t>
                      </a:r>
                      <a:endParaRPr lang="en-US" sz="2800" dirty="0"/>
                    </a:p>
                  </a:txBody>
                  <a:tcPr anchor="ctr"/>
                </a:tc>
                <a:tc>
                  <a:txBody>
                    <a:bodyPr/>
                    <a:lstStyle/>
                    <a:p>
                      <a:r>
                        <a:rPr lang="en-US" sz="2800"/>
                        <a:t>46</a:t>
                      </a:r>
                      <a:endParaRPr lang="en-US" sz="2800" dirty="0"/>
                    </a:p>
                  </a:txBody>
                  <a:tcPr anchor="ctr"/>
                </a:tc>
                <a:extLst>
                  <a:ext uri="{0D108BD9-81ED-4DB2-BD59-A6C34878D82A}">
                    <a16:rowId xmlns:a16="http://schemas.microsoft.com/office/drawing/2014/main" val="105719904"/>
                  </a:ext>
                </a:extLst>
              </a:tr>
              <a:tr h="767078">
                <a:tc>
                  <a:txBody>
                    <a:bodyPr/>
                    <a:lstStyle/>
                    <a:p>
                      <a:r>
                        <a:rPr lang="en-US" sz="2800" dirty="0"/>
                        <a:t>Recent GRSN/GPDS publications</a:t>
                      </a:r>
                    </a:p>
                  </a:txBody>
                  <a:tcPr anchor="ctr"/>
                </a:tc>
                <a:tc>
                  <a:txBody>
                    <a:bodyPr/>
                    <a:lstStyle/>
                    <a:p>
                      <a:r>
                        <a:rPr lang="en-US" sz="2800" dirty="0"/>
                        <a:t>56</a:t>
                      </a:r>
                    </a:p>
                  </a:txBody>
                  <a:tcPr anchor="ctr"/>
                </a:tc>
                <a:extLst>
                  <a:ext uri="{0D108BD9-81ED-4DB2-BD59-A6C34878D82A}">
                    <a16:rowId xmlns:a16="http://schemas.microsoft.com/office/drawing/2014/main" val="1690641139"/>
                  </a:ext>
                </a:extLst>
              </a:tr>
              <a:tr h="767078">
                <a:tc>
                  <a:txBody>
                    <a:bodyPr/>
                    <a:lstStyle/>
                    <a:p>
                      <a:r>
                        <a:rPr lang="en-US" sz="2800"/>
                        <a:t>Additional information</a:t>
                      </a:r>
                      <a:endParaRPr lang="en-US" sz="2800" dirty="0"/>
                    </a:p>
                  </a:txBody>
                  <a:tcPr anchor="ctr"/>
                </a:tc>
                <a:tc>
                  <a:txBody>
                    <a:bodyPr/>
                    <a:lstStyle/>
                    <a:p>
                      <a:r>
                        <a:rPr lang="en-US" sz="2800" dirty="0"/>
                        <a:t>63</a:t>
                      </a:r>
                    </a:p>
                  </a:txBody>
                  <a:tcPr anchor="ctr"/>
                </a:tc>
                <a:extLst>
                  <a:ext uri="{0D108BD9-81ED-4DB2-BD59-A6C34878D82A}">
                    <a16:rowId xmlns:a16="http://schemas.microsoft.com/office/drawing/2014/main" val="780246482"/>
                  </a:ext>
                </a:extLst>
              </a:tr>
            </a:tbl>
          </a:graphicData>
        </a:graphic>
      </p:graphicFrame>
      <p:sp>
        <p:nvSpPr>
          <p:cNvPr id="5" name="Slide Number Placeholder 2">
            <a:extLst>
              <a:ext uri="{FF2B5EF4-FFF2-40B4-BE49-F238E27FC236}">
                <a16:creationId xmlns:a16="http://schemas.microsoft.com/office/drawing/2014/main" id="{B7495C68-7ADD-6177-C514-10EE51B921A3}"/>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4</a:t>
            </a:fld>
            <a:endParaRPr lang="en-GB" sz="1400"/>
          </a:p>
        </p:txBody>
      </p:sp>
    </p:spTree>
    <p:extLst>
      <p:ext uri="{BB962C8B-B14F-4D97-AF65-F5344CB8AC3E}">
        <p14:creationId xmlns:p14="http://schemas.microsoft.com/office/powerpoint/2010/main" val="32090518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2" y="885878"/>
            <a:ext cx="18604604" cy="559127"/>
          </a:xfrm>
        </p:spPr>
        <p:txBody>
          <a:bodyPr/>
          <a:lstStyle/>
          <a:p>
            <a:pPr algn="l" rtl="0" fontAlgn="base"/>
            <a:r>
              <a:rPr lang="en-US" sz="4000"/>
              <a:t>Rotavirus External Quality Assessment</a:t>
            </a:r>
          </a:p>
        </p:txBody>
      </p:sp>
      <p:sp>
        <p:nvSpPr>
          <p:cNvPr id="4" name="TextBox 3">
            <a:extLst>
              <a:ext uri="{FF2B5EF4-FFF2-40B4-BE49-F238E27FC236}">
                <a16:creationId xmlns:a16="http://schemas.microsoft.com/office/drawing/2014/main" id="{98FE01A9-CA2C-4286-B130-00C2B318F4CE}"/>
              </a:ext>
            </a:extLst>
          </p:cNvPr>
          <p:cNvSpPr txBox="1"/>
          <p:nvPr/>
        </p:nvSpPr>
        <p:spPr>
          <a:xfrm>
            <a:off x="952502" y="2126283"/>
            <a:ext cx="18028540" cy="7830349"/>
          </a:xfrm>
          <a:prstGeom prst="rect">
            <a:avLst/>
          </a:prstGeom>
          <a:noFill/>
        </p:spPr>
        <p:txBody>
          <a:bodyPr wrap="square">
            <a:spAutoFit/>
          </a:bodyPr>
          <a:lstStyle/>
          <a:p>
            <a:pPr marL="571500" indent="-342900" fontAlgn="base">
              <a:lnSpc>
                <a:spcPct val="120000"/>
              </a:lnSpc>
              <a:spcAft>
                <a:spcPts val="1200"/>
              </a:spcAft>
              <a:buClr>
                <a:schemeClr val="accent1"/>
              </a:buClr>
              <a:buSzPct val="110000"/>
              <a:buFont typeface="Wingdings" pitchFamily="2" charset="2"/>
              <a:buChar char="§"/>
            </a:pPr>
            <a:r>
              <a:rPr lang="en-US" sz="2950" dirty="0">
                <a:latin typeface="Poppins"/>
                <a:ea typeface="Roboto"/>
                <a:cs typeface="Poppins"/>
              </a:rPr>
              <a:t>In 2022, rotavirus external quality assessment (EQA) activities resumed, with support from U.S. CDC</a:t>
            </a:r>
          </a:p>
          <a:p>
            <a:pPr marL="571500" indent="-342900" fontAlgn="base">
              <a:lnSpc>
                <a:spcPct val="120000"/>
              </a:lnSpc>
              <a:spcAft>
                <a:spcPts val="1200"/>
              </a:spcAft>
              <a:buClr>
                <a:schemeClr val="accent1"/>
              </a:buClr>
              <a:buSzPct val="110000"/>
              <a:buFont typeface="Wingdings" pitchFamily="2" charset="2"/>
              <a:buChar char="§"/>
            </a:pPr>
            <a:endParaRPr lang="en-US" sz="2950" dirty="0">
              <a:latin typeface="Poppins"/>
              <a:ea typeface="Roboto"/>
              <a:cs typeface="Poppins"/>
            </a:endParaRPr>
          </a:p>
          <a:p>
            <a:pPr marL="571500" indent="-342900" fontAlgn="base">
              <a:lnSpc>
                <a:spcPct val="120000"/>
              </a:lnSpc>
              <a:spcAft>
                <a:spcPts val="1200"/>
              </a:spcAft>
              <a:buClr>
                <a:schemeClr val="accent1"/>
              </a:buClr>
              <a:buSzPct val="110000"/>
              <a:buFont typeface="Wingdings" pitchFamily="2" charset="2"/>
              <a:buChar char="§"/>
            </a:pPr>
            <a:r>
              <a:rPr lang="en-US" sz="2950" dirty="0">
                <a:latin typeface="Poppins"/>
                <a:ea typeface="Roboto"/>
                <a:cs typeface="Poppins"/>
              </a:rPr>
              <a:t>The EQA exercise included both enzyme immunoassay (EIA) to detect rotavirus, and genotyping for strain characterization among the subset of laboratories with genotyping capacities</a:t>
            </a:r>
          </a:p>
          <a:p>
            <a:pPr marL="571500" indent="-342900" fontAlgn="base">
              <a:lnSpc>
                <a:spcPct val="120000"/>
              </a:lnSpc>
              <a:spcAft>
                <a:spcPts val="1200"/>
              </a:spcAft>
              <a:buClr>
                <a:schemeClr val="accent1"/>
              </a:buClr>
              <a:buSzPct val="110000"/>
              <a:buFont typeface="Wingdings" pitchFamily="2" charset="2"/>
              <a:buChar char="§"/>
            </a:pPr>
            <a:endParaRPr lang="en-US" sz="2950" dirty="0">
              <a:latin typeface="Poppins"/>
              <a:ea typeface="Roboto"/>
              <a:cs typeface="Poppins"/>
            </a:endParaRPr>
          </a:p>
          <a:p>
            <a:pPr marL="571500" indent="-342900" fontAlgn="base">
              <a:lnSpc>
                <a:spcPct val="120000"/>
              </a:lnSpc>
              <a:spcAft>
                <a:spcPts val="1200"/>
              </a:spcAft>
              <a:buClr>
                <a:schemeClr val="accent1"/>
              </a:buClr>
              <a:buSzPct val="110000"/>
              <a:buFont typeface="Wingdings" pitchFamily="2" charset="2"/>
              <a:buChar char="§"/>
            </a:pPr>
            <a:r>
              <a:rPr lang="en-US" sz="2950" dirty="0">
                <a:latin typeface="Poppins"/>
                <a:ea typeface="Roboto"/>
                <a:cs typeface="Poppins"/>
              </a:rPr>
              <a:t>The rotavirus proficiency testing panels consisted of lyophilized, non-infectious samples</a:t>
            </a:r>
          </a:p>
          <a:p>
            <a:pPr marL="571500" indent="-342900" fontAlgn="base">
              <a:lnSpc>
                <a:spcPct val="120000"/>
              </a:lnSpc>
              <a:spcAft>
                <a:spcPts val="1200"/>
              </a:spcAft>
              <a:buClr>
                <a:schemeClr val="accent1"/>
              </a:buClr>
              <a:buSzPct val="110000"/>
              <a:buFont typeface="Wingdings" pitchFamily="2" charset="2"/>
              <a:buChar char="§"/>
            </a:pPr>
            <a:endParaRPr lang="en-US" sz="2950" dirty="0">
              <a:latin typeface="Poppins"/>
              <a:ea typeface="Roboto"/>
              <a:cs typeface="Poppins"/>
            </a:endParaRPr>
          </a:p>
          <a:p>
            <a:pPr marL="571500" indent="-342900" fontAlgn="base">
              <a:lnSpc>
                <a:spcPct val="120000"/>
              </a:lnSpc>
              <a:spcAft>
                <a:spcPts val="1200"/>
              </a:spcAft>
              <a:buClr>
                <a:schemeClr val="accent1"/>
              </a:buClr>
              <a:buSzPct val="110000"/>
              <a:buFont typeface="Wingdings" pitchFamily="2" charset="2"/>
              <a:buChar char="§"/>
            </a:pPr>
            <a:r>
              <a:rPr lang="en-US" sz="2950" dirty="0">
                <a:latin typeface="Poppins"/>
                <a:ea typeface="Roboto"/>
                <a:cs typeface="Poppins"/>
              </a:rPr>
              <a:t>Results from the 2022 rotavirus EQA program are presented on the following slides</a:t>
            </a:r>
          </a:p>
          <a:p>
            <a:pPr marL="571500" indent="-342900" fontAlgn="base">
              <a:lnSpc>
                <a:spcPct val="120000"/>
              </a:lnSpc>
              <a:spcAft>
                <a:spcPts val="1200"/>
              </a:spcAft>
              <a:buClr>
                <a:schemeClr val="accent1"/>
              </a:buClr>
              <a:buSzPct val="110000"/>
              <a:buFont typeface="Wingdings" pitchFamily="2" charset="2"/>
              <a:buChar char="§"/>
            </a:pPr>
            <a:endParaRPr lang="en-US" sz="2950" dirty="0">
              <a:latin typeface="Poppins"/>
              <a:ea typeface="Roboto"/>
              <a:cs typeface="Poppins"/>
            </a:endParaRPr>
          </a:p>
          <a:p>
            <a:pPr marL="571500" indent="-342900" fontAlgn="base">
              <a:lnSpc>
                <a:spcPct val="120000"/>
              </a:lnSpc>
              <a:spcAft>
                <a:spcPts val="1200"/>
              </a:spcAft>
              <a:buClr>
                <a:schemeClr val="accent1"/>
              </a:buClr>
              <a:buSzPct val="110000"/>
              <a:buFont typeface="Wingdings" pitchFamily="2" charset="2"/>
              <a:buChar char="§"/>
            </a:pPr>
            <a:r>
              <a:rPr lang="en-US" sz="2950" dirty="0">
                <a:latin typeface="Poppins"/>
                <a:ea typeface="Roboto"/>
                <a:cs typeface="Poppins"/>
              </a:rPr>
              <a:t>Additionally, the 2023 rotavirus EQA program is currently underway</a:t>
            </a:r>
          </a:p>
        </p:txBody>
      </p:sp>
      <p:sp>
        <p:nvSpPr>
          <p:cNvPr id="3" name="Slide Number Placeholder 2">
            <a:extLst>
              <a:ext uri="{FF2B5EF4-FFF2-40B4-BE49-F238E27FC236}">
                <a16:creationId xmlns:a16="http://schemas.microsoft.com/office/drawing/2014/main" id="{B765C192-4708-7912-46CD-595ADE9E3A31}"/>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40</a:t>
            </a:fld>
            <a:endParaRPr lang="en-GB" sz="1400"/>
          </a:p>
        </p:txBody>
      </p:sp>
    </p:spTree>
    <p:extLst>
      <p:ext uri="{BB962C8B-B14F-4D97-AF65-F5344CB8AC3E}">
        <p14:creationId xmlns:p14="http://schemas.microsoft.com/office/powerpoint/2010/main" val="2397542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23A74C-0AB2-4636-AF25-AA6D2128CF0A}"/>
              </a:ext>
            </a:extLst>
          </p:cNvPr>
          <p:cNvSpPr>
            <a:spLocks noGrp="1"/>
          </p:cNvSpPr>
          <p:nvPr>
            <p:ph type="title"/>
          </p:nvPr>
        </p:nvSpPr>
        <p:spPr>
          <a:xfrm>
            <a:off x="952502" y="885878"/>
            <a:ext cx="18604604" cy="503215"/>
          </a:xfrm>
        </p:spPr>
        <p:txBody>
          <a:bodyPr/>
          <a:lstStyle/>
          <a:p>
            <a:r>
              <a:rPr lang="en-US" sz="3600">
                <a:solidFill>
                  <a:srgbClr val="009ADE"/>
                </a:solidFill>
              </a:rPr>
              <a:t>GRSN</a:t>
            </a:r>
            <a:r>
              <a:rPr lang="en-US" sz="3600"/>
              <a:t> laboratory participation in 2022 Rotavirus EQA</a:t>
            </a:r>
          </a:p>
        </p:txBody>
      </p:sp>
      <p:graphicFrame>
        <p:nvGraphicFramePr>
          <p:cNvPr id="4" name="Table 5">
            <a:extLst>
              <a:ext uri="{FF2B5EF4-FFF2-40B4-BE49-F238E27FC236}">
                <a16:creationId xmlns:a16="http://schemas.microsoft.com/office/drawing/2014/main" id="{970F5513-CCD2-4E30-8DC8-1CCE88330E2F}"/>
              </a:ext>
            </a:extLst>
          </p:cNvPr>
          <p:cNvGraphicFramePr>
            <a:graphicFrameLocks noGrp="1"/>
          </p:cNvGraphicFramePr>
          <p:nvPr>
            <p:extLst>
              <p:ext uri="{D42A27DB-BD31-4B8C-83A1-F6EECF244321}">
                <p14:modId xmlns:p14="http://schemas.microsoft.com/office/powerpoint/2010/main" val="3288288104"/>
              </p:ext>
            </p:extLst>
          </p:nvPr>
        </p:nvGraphicFramePr>
        <p:xfrm>
          <a:off x="952502" y="1740062"/>
          <a:ext cx="18160886" cy="7902775"/>
        </p:xfrm>
        <a:graphic>
          <a:graphicData uri="http://schemas.openxmlformats.org/drawingml/2006/table">
            <a:tbl>
              <a:tblPr firstRow="1" bandRow="1">
                <a:tableStyleId>{3B4B98B0-60AC-42C2-AFA5-B58CD77FA1E5}</a:tableStyleId>
              </a:tblPr>
              <a:tblGrid>
                <a:gridCol w="2772413">
                  <a:extLst>
                    <a:ext uri="{9D8B030D-6E8A-4147-A177-3AD203B41FA5}">
                      <a16:colId xmlns:a16="http://schemas.microsoft.com/office/drawing/2014/main" val="1267978880"/>
                    </a:ext>
                  </a:extLst>
                </a:gridCol>
                <a:gridCol w="3663816">
                  <a:extLst>
                    <a:ext uri="{9D8B030D-6E8A-4147-A177-3AD203B41FA5}">
                      <a16:colId xmlns:a16="http://schemas.microsoft.com/office/drawing/2014/main" val="3521430047"/>
                    </a:ext>
                  </a:extLst>
                </a:gridCol>
                <a:gridCol w="3557928">
                  <a:extLst>
                    <a:ext uri="{9D8B030D-6E8A-4147-A177-3AD203B41FA5}">
                      <a16:colId xmlns:a16="http://schemas.microsoft.com/office/drawing/2014/main" val="2544211797"/>
                    </a:ext>
                  </a:extLst>
                </a:gridCol>
                <a:gridCol w="3452037">
                  <a:extLst>
                    <a:ext uri="{9D8B030D-6E8A-4147-A177-3AD203B41FA5}">
                      <a16:colId xmlns:a16="http://schemas.microsoft.com/office/drawing/2014/main" val="3318891895"/>
                    </a:ext>
                  </a:extLst>
                </a:gridCol>
                <a:gridCol w="4714692">
                  <a:extLst>
                    <a:ext uri="{9D8B030D-6E8A-4147-A177-3AD203B41FA5}">
                      <a16:colId xmlns:a16="http://schemas.microsoft.com/office/drawing/2014/main" val="1470238888"/>
                    </a:ext>
                  </a:extLst>
                </a:gridCol>
              </a:tblGrid>
              <a:tr h="1505899">
                <a:tc>
                  <a:txBody>
                    <a:bodyPr/>
                    <a:lstStyle/>
                    <a:p>
                      <a:pPr algn="ctr"/>
                      <a:r>
                        <a:rPr lang="en-US" sz="3000"/>
                        <a:t>Region</a:t>
                      </a:r>
                      <a:endParaRPr lang="en-US" sz="3000" dirty="0">
                        <a:latin typeface="+mn-lt"/>
                      </a:endParaRPr>
                    </a:p>
                  </a:txBody>
                  <a:tcPr marL="150781" marR="150781" marT="75390" marB="75390"/>
                </a:tc>
                <a:tc>
                  <a:txBody>
                    <a:bodyPr/>
                    <a:lstStyle/>
                    <a:p>
                      <a:pPr algn="ctr"/>
                      <a:r>
                        <a:rPr lang="en-US" sz="3000"/>
                        <a:t>GRSN labs with EIA Capacity</a:t>
                      </a:r>
                      <a:endParaRPr lang="en-US" sz="3000">
                        <a:latin typeface="+mn-lt"/>
                      </a:endParaRPr>
                    </a:p>
                  </a:txBody>
                  <a:tcPr marL="150781" marR="150781" marT="75390" marB="75390"/>
                </a:tc>
                <a:tc>
                  <a:txBody>
                    <a:bodyPr/>
                    <a:lstStyle/>
                    <a:p>
                      <a:pPr algn="ctr"/>
                      <a:r>
                        <a:rPr lang="en-US" sz="3000"/>
                        <a:t>Labs participating in 2022 EIA EQA</a:t>
                      </a:r>
                      <a:endParaRPr lang="en-US" sz="3000">
                        <a:latin typeface="+mn-lt"/>
                      </a:endParaRPr>
                    </a:p>
                  </a:txBody>
                  <a:tcPr marL="150781" marR="150781" marT="75390" marB="75390"/>
                </a:tc>
                <a:tc>
                  <a:txBody>
                    <a:bodyPr/>
                    <a:lstStyle/>
                    <a:p>
                      <a:pPr algn="ctr"/>
                      <a:r>
                        <a:rPr lang="en-US" sz="3000"/>
                        <a:t>GRSN labs with GT Capacity</a:t>
                      </a:r>
                      <a:endParaRPr lang="en-US" sz="3000">
                        <a:latin typeface="+mn-lt"/>
                      </a:endParaRPr>
                    </a:p>
                  </a:txBody>
                  <a:tcPr marL="150781" marR="150781" marT="75390" marB="75390"/>
                </a:tc>
                <a:tc>
                  <a:txBody>
                    <a:bodyPr/>
                    <a:lstStyle/>
                    <a:p>
                      <a:pPr algn="ctr"/>
                      <a:r>
                        <a:rPr lang="en-US" sz="3000"/>
                        <a:t>Labs participating in 2022 GT EQA</a:t>
                      </a:r>
                      <a:endParaRPr lang="en-US" sz="3000">
                        <a:latin typeface="+mn-lt"/>
                      </a:endParaRPr>
                    </a:p>
                  </a:txBody>
                  <a:tcPr marL="150781" marR="150781" marT="75390" marB="75390"/>
                </a:tc>
                <a:extLst>
                  <a:ext uri="{0D108BD9-81ED-4DB2-BD59-A6C34878D82A}">
                    <a16:rowId xmlns:a16="http://schemas.microsoft.com/office/drawing/2014/main" val="258192688"/>
                  </a:ext>
                </a:extLst>
              </a:tr>
              <a:tr h="911485">
                <a:tc>
                  <a:txBody>
                    <a:bodyPr/>
                    <a:lstStyle/>
                    <a:p>
                      <a:r>
                        <a:rPr lang="en-US" sz="3000"/>
                        <a:t>AFR </a:t>
                      </a:r>
                      <a:endParaRPr lang="en-US" sz="3000">
                        <a:latin typeface="+mn-lt"/>
                      </a:endParaRPr>
                    </a:p>
                  </a:txBody>
                  <a:tcPr marL="150781" marR="150781" marT="75390" marB="75390" anchor="ctr"/>
                </a:tc>
                <a:tc>
                  <a:txBody>
                    <a:bodyPr/>
                    <a:lstStyle/>
                    <a:p>
                      <a:pPr algn="ctr"/>
                      <a:r>
                        <a:rPr lang="en-US" sz="3000"/>
                        <a:t>37</a:t>
                      </a:r>
                      <a:endParaRPr lang="en-US" sz="3000">
                        <a:latin typeface="+mn-lt"/>
                      </a:endParaRPr>
                    </a:p>
                  </a:txBody>
                  <a:tcPr marL="150781" marR="150781" marT="75390" marB="75390" anchor="ctr"/>
                </a:tc>
                <a:tc>
                  <a:txBody>
                    <a:bodyPr/>
                    <a:lstStyle/>
                    <a:p>
                      <a:pPr algn="ctr"/>
                      <a:r>
                        <a:rPr lang="en-US" sz="3000"/>
                        <a:t>27 (73%)</a:t>
                      </a:r>
                      <a:endParaRPr lang="en-US" sz="3000">
                        <a:latin typeface="+mn-lt"/>
                      </a:endParaRPr>
                    </a:p>
                  </a:txBody>
                  <a:tcPr marL="150781" marR="150781" marT="75390" marB="75390" anchor="ctr"/>
                </a:tc>
                <a:tc>
                  <a:txBody>
                    <a:bodyPr/>
                    <a:lstStyle/>
                    <a:p>
                      <a:pPr algn="ctr"/>
                      <a:r>
                        <a:rPr lang="en-US" sz="3000"/>
                        <a:t>12</a:t>
                      </a:r>
                      <a:endParaRPr lang="en-US" sz="3000">
                        <a:latin typeface="+mn-lt"/>
                      </a:endParaRPr>
                    </a:p>
                  </a:txBody>
                  <a:tcPr marL="150781" marR="150781" marT="75390" marB="753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a:t>5 (42%)</a:t>
                      </a:r>
                      <a:endParaRPr lang="en-US" sz="3000">
                        <a:latin typeface="+mn-lt"/>
                      </a:endParaRPr>
                    </a:p>
                  </a:txBody>
                  <a:tcPr marL="150781" marR="150781" marT="75390" marB="75390" anchor="ctr"/>
                </a:tc>
                <a:extLst>
                  <a:ext uri="{0D108BD9-81ED-4DB2-BD59-A6C34878D82A}">
                    <a16:rowId xmlns:a16="http://schemas.microsoft.com/office/drawing/2014/main" val="1544926002"/>
                  </a:ext>
                </a:extLst>
              </a:tr>
              <a:tr h="911485">
                <a:tc>
                  <a:txBody>
                    <a:bodyPr/>
                    <a:lstStyle/>
                    <a:p>
                      <a:r>
                        <a:rPr lang="en-US" sz="3000"/>
                        <a:t>AMR</a:t>
                      </a:r>
                      <a:endParaRPr lang="en-US" sz="3000">
                        <a:latin typeface="+mn-lt"/>
                      </a:endParaRPr>
                    </a:p>
                  </a:txBody>
                  <a:tcPr marL="150781" marR="150781" marT="75390" marB="75390" anchor="ctr"/>
                </a:tc>
                <a:tc>
                  <a:txBody>
                    <a:bodyPr/>
                    <a:lstStyle/>
                    <a:p>
                      <a:pPr algn="ctr" fontAlgn="b"/>
                      <a:r>
                        <a:rPr lang="en-US" sz="3000" b="0" u="none" strike="noStrike">
                          <a:solidFill>
                            <a:srgbClr val="000000"/>
                          </a:solidFill>
                          <a:effectLst/>
                        </a:rPr>
                        <a:t>22</a:t>
                      </a:r>
                      <a:endParaRPr lang="en-US" sz="3000" b="0" i="0" u="none" strike="noStrike">
                        <a:solidFill>
                          <a:srgbClr val="000000"/>
                        </a:solidFill>
                        <a:effectLst/>
                        <a:latin typeface="+mn-lt"/>
                      </a:endParaRPr>
                    </a:p>
                  </a:txBody>
                  <a:tcPr marL="15706" marR="15706" marT="15706"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000" b="0" u="none" strike="noStrike">
                          <a:solidFill>
                            <a:srgbClr val="000000"/>
                          </a:solidFill>
                          <a:effectLst/>
                        </a:rPr>
                        <a:t>2</a:t>
                      </a:r>
                      <a:r>
                        <a:rPr lang="en-US" sz="3000"/>
                        <a:t> (9%)</a:t>
                      </a:r>
                      <a:endParaRPr lang="en-US" sz="3000">
                        <a:latin typeface="+mn-lt"/>
                      </a:endParaRPr>
                    </a:p>
                  </a:txBody>
                  <a:tcPr marL="15706" marR="15706" marT="15706" marB="0" anchor="ctr"/>
                </a:tc>
                <a:tc>
                  <a:txBody>
                    <a:bodyPr/>
                    <a:lstStyle/>
                    <a:p>
                      <a:pPr algn="ctr" fontAlgn="b"/>
                      <a:r>
                        <a:rPr lang="en-US" sz="3000" b="0" u="none" strike="noStrike">
                          <a:solidFill>
                            <a:srgbClr val="000000"/>
                          </a:solidFill>
                          <a:effectLst/>
                        </a:rPr>
                        <a:t>7</a:t>
                      </a:r>
                      <a:endParaRPr lang="en-US" sz="3000" b="0" i="0" u="none" strike="noStrike">
                        <a:solidFill>
                          <a:srgbClr val="000000"/>
                        </a:solidFill>
                        <a:effectLst/>
                        <a:latin typeface="+mn-lt"/>
                      </a:endParaRPr>
                    </a:p>
                  </a:txBody>
                  <a:tcPr marL="15706" marR="15706" marT="15706"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000" b="0" u="none" strike="noStrike">
                          <a:solidFill>
                            <a:srgbClr val="000000"/>
                          </a:solidFill>
                          <a:effectLst/>
                        </a:rPr>
                        <a:t>2</a:t>
                      </a:r>
                      <a:r>
                        <a:rPr lang="en-US" sz="3000"/>
                        <a:t> (29%)</a:t>
                      </a:r>
                      <a:endParaRPr lang="en-US" sz="3000">
                        <a:latin typeface="+mn-lt"/>
                      </a:endParaRPr>
                    </a:p>
                  </a:txBody>
                  <a:tcPr marL="15706" marR="15706" marT="15706" marB="0" anchor="ctr"/>
                </a:tc>
                <a:extLst>
                  <a:ext uri="{0D108BD9-81ED-4DB2-BD59-A6C34878D82A}">
                    <a16:rowId xmlns:a16="http://schemas.microsoft.com/office/drawing/2014/main" val="1285118244"/>
                  </a:ext>
                </a:extLst>
              </a:tr>
              <a:tr h="911485">
                <a:tc>
                  <a:txBody>
                    <a:bodyPr/>
                    <a:lstStyle/>
                    <a:p>
                      <a:r>
                        <a:rPr lang="en-US" sz="3000"/>
                        <a:t>EMR</a:t>
                      </a:r>
                      <a:endParaRPr lang="en-US" sz="3000">
                        <a:latin typeface="+mn-lt"/>
                      </a:endParaRPr>
                    </a:p>
                  </a:txBody>
                  <a:tcPr marL="150781" marR="150781" marT="75390" marB="75390" anchor="ctr"/>
                </a:tc>
                <a:tc>
                  <a:txBody>
                    <a:bodyPr/>
                    <a:lstStyle/>
                    <a:p>
                      <a:pPr algn="ctr" fontAlgn="b"/>
                      <a:r>
                        <a:rPr lang="en-US" sz="3000" b="0" u="none" strike="noStrike">
                          <a:solidFill>
                            <a:srgbClr val="000000"/>
                          </a:solidFill>
                          <a:effectLst/>
                        </a:rPr>
                        <a:t>19</a:t>
                      </a:r>
                      <a:endParaRPr lang="en-US" sz="3000" b="0" i="0" u="none" strike="noStrike">
                        <a:solidFill>
                          <a:srgbClr val="000000"/>
                        </a:solidFill>
                        <a:effectLst/>
                        <a:latin typeface="+mn-lt"/>
                      </a:endParaRPr>
                    </a:p>
                  </a:txBody>
                  <a:tcPr marL="15706" marR="15706" marT="15706"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000" b="0" u="none" strike="noStrike">
                          <a:solidFill>
                            <a:srgbClr val="000000"/>
                          </a:solidFill>
                          <a:effectLst/>
                        </a:rPr>
                        <a:t>11</a:t>
                      </a:r>
                      <a:r>
                        <a:rPr lang="en-US" sz="3000"/>
                        <a:t> (58%)</a:t>
                      </a:r>
                      <a:endParaRPr lang="en-US" sz="3000">
                        <a:latin typeface="+mn-lt"/>
                      </a:endParaRPr>
                    </a:p>
                  </a:txBody>
                  <a:tcPr marL="15706" marR="15706" marT="15706" marB="0" anchor="ctr"/>
                </a:tc>
                <a:tc>
                  <a:txBody>
                    <a:bodyPr/>
                    <a:lstStyle/>
                    <a:p>
                      <a:pPr algn="ctr" fontAlgn="b"/>
                      <a:r>
                        <a:rPr lang="en-US" sz="3000" b="0" u="none" strike="noStrike">
                          <a:solidFill>
                            <a:srgbClr val="000000"/>
                          </a:solidFill>
                          <a:effectLst/>
                        </a:rPr>
                        <a:t>1</a:t>
                      </a:r>
                      <a:endParaRPr lang="en-US" sz="3000" b="0" i="0" u="none" strike="noStrike">
                        <a:solidFill>
                          <a:srgbClr val="000000"/>
                        </a:solidFill>
                        <a:effectLst/>
                        <a:latin typeface="+mn-lt"/>
                      </a:endParaRPr>
                    </a:p>
                  </a:txBody>
                  <a:tcPr marL="15706" marR="15706" marT="15706"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000" b="0" u="none" strike="noStrike">
                          <a:solidFill>
                            <a:srgbClr val="000000"/>
                          </a:solidFill>
                          <a:effectLst/>
                        </a:rPr>
                        <a:t>1</a:t>
                      </a:r>
                      <a:r>
                        <a:rPr lang="en-US" sz="3000"/>
                        <a:t> (100%)</a:t>
                      </a:r>
                      <a:endParaRPr lang="en-US" sz="3000">
                        <a:latin typeface="+mn-lt"/>
                      </a:endParaRPr>
                    </a:p>
                  </a:txBody>
                  <a:tcPr marL="15706" marR="15706" marT="15706" marB="0" anchor="ctr"/>
                </a:tc>
                <a:extLst>
                  <a:ext uri="{0D108BD9-81ED-4DB2-BD59-A6C34878D82A}">
                    <a16:rowId xmlns:a16="http://schemas.microsoft.com/office/drawing/2014/main" val="2111390435"/>
                  </a:ext>
                </a:extLst>
              </a:tr>
              <a:tr h="911485">
                <a:tc>
                  <a:txBody>
                    <a:bodyPr/>
                    <a:lstStyle/>
                    <a:p>
                      <a:r>
                        <a:rPr lang="en-US" sz="3000"/>
                        <a:t>EUR</a:t>
                      </a:r>
                      <a:endParaRPr lang="en-US" sz="3000">
                        <a:latin typeface="+mn-lt"/>
                      </a:endParaRPr>
                    </a:p>
                  </a:txBody>
                  <a:tcPr marL="150781" marR="150781" marT="75390" marB="75390" anchor="ctr"/>
                </a:tc>
                <a:tc>
                  <a:txBody>
                    <a:bodyPr/>
                    <a:lstStyle/>
                    <a:p>
                      <a:pPr algn="ctr" fontAlgn="b"/>
                      <a:r>
                        <a:rPr lang="en-US" sz="3000" b="0" u="none" strike="noStrike">
                          <a:solidFill>
                            <a:srgbClr val="000000"/>
                          </a:solidFill>
                          <a:effectLst/>
                        </a:rPr>
                        <a:t>4</a:t>
                      </a:r>
                      <a:endParaRPr lang="en-US" sz="3000" b="0" i="0" u="none" strike="noStrike">
                        <a:solidFill>
                          <a:srgbClr val="000000"/>
                        </a:solidFill>
                        <a:effectLst/>
                        <a:latin typeface="+mn-lt"/>
                      </a:endParaRPr>
                    </a:p>
                  </a:txBody>
                  <a:tcPr marL="15706" marR="15706" marT="15706"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000" b="0" u="none" strike="noStrike">
                          <a:solidFill>
                            <a:srgbClr val="000000"/>
                          </a:solidFill>
                          <a:effectLst/>
                        </a:rPr>
                        <a:t>3</a:t>
                      </a:r>
                      <a:r>
                        <a:rPr lang="en-US" sz="3000"/>
                        <a:t> (75%)</a:t>
                      </a:r>
                      <a:endParaRPr lang="en-US" sz="3000">
                        <a:latin typeface="+mn-lt"/>
                      </a:endParaRPr>
                    </a:p>
                  </a:txBody>
                  <a:tcPr marL="15706" marR="15706" marT="15706" marB="0" anchor="ctr"/>
                </a:tc>
                <a:tc>
                  <a:txBody>
                    <a:bodyPr/>
                    <a:lstStyle/>
                    <a:p>
                      <a:pPr algn="ctr" fontAlgn="b"/>
                      <a:r>
                        <a:rPr lang="en-US" sz="3000" b="0" u="none" strike="noStrike">
                          <a:solidFill>
                            <a:srgbClr val="000000"/>
                          </a:solidFill>
                          <a:effectLst/>
                        </a:rPr>
                        <a:t>1</a:t>
                      </a:r>
                      <a:endParaRPr lang="en-US" sz="3000" b="0" i="0" u="none" strike="noStrike">
                        <a:solidFill>
                          <a:srgbClr val="000000"/>
                        </a:solidFill>
                        <a:effectLst/>
                        <a:latin typeface="+mn-lt"/>
                      </a:endParaRPr>
                    </a:p>
                  </a:txBody>
                  <a:tcPr marL="15706" marR="15706" marT="15706"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000" b="0" u="none" strike="noStrike">
                          <a:solidFill>
                            <a:srgbClr val="000000"/>
                          </a:solidFill>
                          <a:effectLst/>
                        </a:rPr>
                        <a:t>0</a:t>
                      </a:r>
                      <a:r>
                        <a:rPr lang="en-US" sz="3000"/>
                        <a:t> (0%)</a:t>
                      </a:r>
                      <a:endParaRPr lang="en-US" sz="3000">
                        <a:latin typeface="+mn-lt"/>
                      </a:endParaRPr>
                    </a:p>
                  </a:txBody>
                  <a:tcPr marL="15706" marR="15706" marT="15706" marB="0" anchor="ctr"/>
                </a:tc>
                <a:extLst>
                  <a:ext uri="{0D108BD9-81ED-4DB2-BD59-A6C34878D82A}">
                    <a16:rowId xmlns:a16="http://schemas.microsoft.com/office/drawing/2014/main" val="1400811857"/>
                  </a:ext>
                </a:extLst>
              </a:tr>
              <a:tr h="911485">
                <a:tc>
                  <a:txBody>
                    <a:bodyPr/>
                    <a:lstStyle/>
                    <a:p>
                      <a:r>
                        <a:rPr lang="en-US" sz="3000"/>
                        <a:t>SEAR</a:t>
                      </a:r>
                      <a:endParaRPr lang="en-US" sz="3000">
                        <a:latin typeface="+mn-lt"/>
                      </a:endParaRPr>
                    </a:p>
                  </a:txBody>
                  <a:tcPr marL="150781" marR="150781" marT="75390" marB="75390" anchor="ctr"/>
                </a:tc>
                <a:tc>
                  <a:txBody>
                    <a:bodyPr/>
                    <a:lstStyle/>
                    <a:p>
                      <a:pPr algn="ctr" fontAlgn="b"/>
                      <a:r>
                        <a:rPr lang="en-US" sz="3000" b="0" u="none" strike="noStrike">
                          <a:solidFill>
                            <a:srgbClr val="000000"/>
                          </a:solidFill>
                          <a:effectLst/>
                        </a:rPr>
                        <a:t>2</a:t>
                      </a:r>
                      <a:endParaRPr lang="en-US" sz="3000" b="0" i="0" u="none" strike="noStrike">
                        <a:solidFill>
                          <a:srgbClr val="000000"/>
                        </a:solidFill>
                        <a:effectLst/>
                        <a:latin typeface="+mn-lt"/>
                      </a:endParaRPr>
                    </a:p>
                  </a:txBody>
                  <a:tcPr marL="15706" marR="15706" marT="15706"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000" b="0" u="none" strike="noStrike">
                          <a:solidFill>
                            <a:srgbClr val="000000"/>
                          </a:solidFill>
                          <a:effectLst/>
                        </a:rPr>
                        <a:t>2</a:t>
                      </a:r>
                      <a:r>
                        <a:rPr lang="en-US" sz="3000"/>
                        <a:t> (100%)</a:t>
                      </a:r>
                      <a:endParaRPr lang="en-US" sz="3000">
                        <a:latin typeface="+mn-lt"/>
                      </a:endParaRPr>
                    </a:p>
                  </a:txBody>
                  <a:tcPr marL="15706" marR="15706" marT="15706" marB="0" anchor="ctr"/>
                </a:tc>
                <a:tc>
                  <a:txBody>
                    <a:bodyPr/>
                    <a:lstStyle/>
                    <a:p>
                      <a:pPr algn="ctr" fontAlgn="b"/>
                      <a:r>
                        <a:rPr lang="en-US" sz="3000" b="0" u="none" strike="noStrike">
                          <a:solidFill>
                            <a:srgbClr val="000000"/>
                          </a:solidFill>
                          <a:effectLst/>
                        </a:rPr>
                        <a:t>2</a:t>
                      </a:r>
                      <a:endParaRPr lang="en-US" sz="3000" b="0" i="0" u="none" strike="noStrike">
                        <a:solidFill>
                          <a:srgbClr val="000000"/>
                        </a:solidFill>
                        <a:effectLst/>
                        <a:latin typeface="+mn-lt"/>
                      </a:endParaRPr>
                    </a:p>
                  </a:txBody>
                  <a:tcPr marL="15706" marR="15706" marT="15706"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000" b="0" u="none" strike="noStrike">
                          <a:solidFill>
                            <a:srgbClr val="000000"/>
                          </a:solidFill>
                          <a:effectLst/>
                        </a:rPr>
                        <a:t>2</a:t>
                      </a:r>
                      <a:r>
                        <a:rPr lang="en-US" sz="3000"/>
                        <a:t> (100%)</a:t>
                      </a:r>
                      <a:endParaRPr lang="en-US" sz="3000">
                        <a:latin typeface="+mn-lt"/>
                      </a:endParaRPr>
                    </a:p>
                  </a:txBody>
                  <a:tcPr marL="15706" marR="15706" marT="15706" marB="0" anchor="ctr"/>
                </a:tc>
                <a:extLst>
                  <a:ext uri="{0D108BD9-81ED-4DB2-BD59-A6C34878D82A}">
                    <a16:rowId xmlns:a16="http://schemas.microsoft.com/office/drawing/2014/main" val="484437136"/>
                  </a:ext>
                </a:extLst>
              </a:tr>
              <a:tr h="911485">
                <a:tc>
                  <a:txBody>
                    <a:bodyPr/>
                    <a:lstStyle/>
                    <a:p>
                      <a:r>
                        <a:rPr lang="en-US" sz="3000"/>
                        <a:t>WPR</a:t>
                      </a:r>
                      <a:endParaRPr lang="en-US" sz="3000">
                        <a:latin typeface="+mn-lt"/>
                      </a:endParaRPr>
                    </a:p>
                  </a:txBody>
                  <a:tcPr marL="150781" marR="150781" marT="75390" marB="75390" anchor="ctr"/>
                </a:tc>
                <a:tc>
                  <a:txBody>
                    <a:bodyPr/>
                    <a:lstStyle/>
                    <a:p>
                      <a:pPr algn="ctr" fontAlgn="b"/>
                      <a:r>
                        <a:rPr lang="en-US" sz="3000" b="0" u="none" strike="noStrike">
                          <a:solidFill>
                            <a:srgbClr val="000000"/>
                          </a:solidFill>
                          <a:effectLst/>
                        </a:rPr>
                        <a:t>16</a:t>
                      </a:r>
                      <a:endParaRPr lang="en-US" sz="3000" b="0" i="0" u="none" strike="noStrike">
                        <a:solidFill>
                          <a:srgbClr val="000000"/>
                        </a:solidFill>
                        <a:effectLst/>
                        <a:latin typeface="+mn-lt"/>
                      </a:endParaRPr>
                    </a:p>
                  </a:txBody>
                  <a:tcPr marL="15706" marR="15706" marT="15706"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000" b="0" u="none" strike="noStrike">
                          <a:solidFill>
                            <a:srgbClr val="000000"/>
                          </a:solidFill>
                          <a:effectLst/>
                        </a:rPr>
                        <a:t>12</a:t>
                      </a:r>
                      <a:r>
                        <a:rPr lang="en-US" sz="3000"/>
                        <a:t> (75%)</a:t>
                      </a:r>
                      <a:endParaRPr lang="en-US" sz="3000">
                        <a:latin typeface="+mn-lt"/>
                      </a:endParaRPr>
                    </a:p>
                  </a:txBody>
                  <a:tcPr marL="15706" marR="15706" marT="15706" marB="0" anchor="ctr"/>
                </a:tc>
                <a:tc>
                  <a:txBody>
                    <a:bodyPr/>
                    <a:lstStyle/>
                    <a:p>
                      <a:pPr algn="ctr" fontAlgn="b"/>
                      <a:r>
                        <a:rPr lang="en-US" sz="3000" b="0" u="none" strike="noStrike">
                          <a:solidFill>
                            <a:srgbClr val="000000"/>
                          </a:solidFill>
                          <a:effectLst/>
                        </a:rPr>
                        <a:t>10</a:t>
                      </a:r>
                      <a:endParaRPr lang="en-US" sz="3000" b="0" i="0" u="none" strike="noStrike">
                        <a:solidFill>
                          <a:srgbClr val="000000"/>
                        </a:solidFill>
                        <a:effectLst/>
                        <a:latin typeface="+mn-lt"/>
                      </a:endParaRPr>
                    </a:p>
                  </a:txBody>
                  <a:tcPr marL="15706" marR="15706" marT="15706"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000" b="0" u="none" strike="noStrike">
                          <a:solidFill>
                            <a:srgbClr val="000000"/>
                          </a:solidFill>
                          <a:effectLst/>
                        </a:rPr>
                        <a:t>9</a:t>
                      </a:r>
                      <a:r>
                        <a:rPr lang="en-US" sz="3000"/>
                        <a:t> (90%)</a:t>
                      </a:r>
                      <a:endParaRPr lang="en-US" sz="3000">
                        <a:latin typeface="+mn-lt"/>
                      </a:endParaRPr>
                    </a:p>
                  </a:txBody>
                  <a:tcPr marL="15706" marR="15706" marT="15706" marB="0" anchor="ctr"/>
                </a:tc>
                <a:extLst>
                  <a:ext uri="{0D108BD9-81ED-4DB2-BD59-A6C34878D82A}">
                    <a16:rowId xmlns:a16="http://schemas.microsoft.com/office/drawing/2014/main" val="4179169348"/>
                  </a:ext>
                </a:extLst>
              </a:tr>
              <a:tr h="911485">
                <a:tc>
                  <a:txBody>
                    <a:bodyPr/>
                    <a:lstStyle/>
                    <a:p>
                      <a:pPr>
                        <a:lnSpc>
                          <a:spcPct val="150000"/>
                        </a:lnSpc>
                      </a:pPr>
                      <a:r>
                        <a:rPr lang="en-US" sz="3000" b="1"/>
                        <a:t>Total</a:t>
                      </a:r>
                      <a:endParaRPr lang="en-US" sz="3000" b="1">
                        <a:latin typeface="+mn-lt"/>
                      </a:endParaRPr>
                    </a:p>
                  </a:txBody>
                  <a:tcPr marL="150781" marR="150781" marT="75390" marB="75390" anchor="ctr"/>
                </a:tc>
                <a:tc>
                  <a:txBody>
                    <a:bodyPr/>
                    <a:lstStyle/>
                    <a:p>
                      <a:pPr algn="ctr" fontAlgn="b">
                        <a:lnSpc>
                          <a:spcPct val="150000"/>
                        </a:lnSpc>
                      </a:pPr>
                      <a:r>
                        <a:rPr lang="en-US" sz="3000" b="1" u="none" strike="noStrike">
                          <a:solidFill>
                            <a:srgbClr val="000000"/>
                          </a:solidFill>
                          <a:effectLst/>
                        </a:rPr>
                        <a:t>100</a:t>
                      </a:r>
                      <a:endParaRPr lang="en-US" sz="3000" b="1" i="0" u="none" strike="noStrike">
                        <a:solidFill>
                          <a:srgbClr val="000000"/>
                        </a:solidFill>
                        <a:effectLst/>
                        <a:latin typeface="+mn-lt"/>
                      </a:endParaRPr>
                    </a:p>
                  </a:txBody>
                  <a:tcPr marL="15706" marR="15706" marT="15706" marB="0" anchor="ctr"/>
                </a:tc>
                <a:tc>
                  <a:txBody>
                    <a:bodyPr/>
                    <a:lstStyle/>
                    <a:p>
                      <a:pPr algn="ctr" fontAlgn="b">
                        <a:lnSpc>
                          <a:spcPct val="150000"/>
                        </a:lnSpc>
                      </a:pPr>
                      <a:r>
                        <a:rPr lang="en-US" sz="3000" b="1" u="none" strike="noStrike">
                          <a:solidFill>
                            <a:srgbClr val="000000"/>
                          </a:solidFill>
                          <a:effectLst/>
                        </a:rPr>
                        <a:t>57(57%)</a:t>
                      </a:r>
                      <a:endParaRPr lang="en-US" sz="3000" b="1" i="0" u="none" strike="noStrike">
                        <a:solidFill>
                          <a:srgbClr val="000000"/>
                        </a:solidFill>
                        <a:effectLst/>
                        <a:latin typeface="+mn-lt"/>
                      </a:endParaRPr>
                    </a:p>
                  </a:txBody>
                  <a:tcPr marL="15706" marR="15706" marT="15706" marB="0" anchor="ctr"/>
                </a:tc>
                <a:tc>
                  <a:txBody>
                    <a:bodyPr/>
                    <a:lstStyle/>
                    <a:p>
                      <a:pPr algn="ctr" fontAlgn="b">
                        <a:lnSpc>
                          <a:spcPct val="150000"/>
                        </a:lnSpc>
                      </a:pPr>
                      <a:r>
                        <a:rPr lang="en-US" sz="3000" b="1" u="none" strike="noStrike">
                          <a:solidFill>
                            <a:srgbClr val="000000"/>
                          </a:solidFill>
                          <a:effectLst/>
                        </a:rPr>
                        <a:t>33</a:t>
                      </a:r>
                      <a:endParaRPr lang="en-US" sz="3000" b="1" i="0" u="none" strike="noStrike">
                        <a:solidFill>
                          <a:srgbClr val="000000"/>
                        </a:solidFill>
                        <a:effectLst/>
                        <a:latin typeface="+mn-lt"/>
                      </a:endParaRPr>
                    </a:p>
                  </a:txBody>
                  <a:tcPr marL="15706" marR="15706" marT="15706" marB="0" anchor="ctr"/>
                </a:tc>
                <a:tc>
                  <a:txBody>
                    <a:bodyPr/>
                    <a:lstStyle/>
                    <a:p>
                      <a:pPr algn="ctr" fontAlgn="b">
                        <a:lnSpc>
                          <a:spcPct val="150000"/>
                        </a:lnSpc>
                      </a:pPr>
                      <a:r>
                        <a:rPr lang="en-US" sz="3000" b="1" u="none" strike="noStrike">
                          <a:solidFill>
                            <a:srgbClr val="000000"/>
                          </a:solidFill>
                          <a:effectLst/>
                        </a:rPr>
                        <a:t>19 (58%)</a:t>
                      </a:r>
                      <a:endParaRPr lang="en-US" sz="3000" b="1" i="0" u="none" strike="noStrike" dirty="0">
                        <a:solidFill>
                          <a:srgbClr val="000000"/>
                        </a:solidFill>
                        <a:effectLst/>
                        <a:latin typeface="+mn-lt"/>
                      </a:endParaRPr>
                    </a:p>
                  </a:txBody>
                  <a:tcPr marL="15706" marR="15706" marT="15706" marB="0" anchor="ctr"/>
                </a:tc>
                <a:extLst>
                  <a:ext uri="{0D108BD9-81ED-4DB2-BD59-A6C34878D82A}">
                    <a16:rowId xmlns:a16="http://schemas.microsoft.com/office/drawing/2014/main" val="2345363488"/>
                  </a:ext>
                </a:extLst>
              </a:tr>
            </a:tbl>
          </a:graphicData>
        </a:graphic>
      </p:graphicFrame>
      <p:sp>
        <p:nvSpPr>
          <p:cNvPr id="6" name="TextBox 5">
            <a:extLst>
              <a:ext uri="{FF2B5EF4-FFF2-40B4-BE49-F238E27FC236}">
                <a16:creationId xmlns:a16="http://schemas.microsoft.com/office/drawing/2014/main" id="{7CBEBD47-A8D0-4B2D-A756-C3DC22839850}"/>
              </a:ext>
            </a:extLst>
          </p:cNvPr>
          <p:cNvSpPr txBox="1"/>
          <p:nvPr/>
        </p:nvSpPr>
        <p:spPr>
          <a:xfrm>
            <a:off x="952502" y="9874411"/>
            <a:ext cx="18160886" cy="584775"/>
          </a:xfrm>
          <a:prstGeom prst="rect">
            <a:avLst/>
          </a:prstGeom>
          <a:noFill/>
        </p:spPr>
        <p:txBody>
          <a:bodyPr wrap="square">
            <a:spAutoFit/>
          </a:bodyPr>
          <a:lstStyle/>
          <a:p>
            <a:pPr algn="ctr"/>
            <a:r>
              <a:rPr lang="en-US" sz="3200" b="1"/>
              <a:t>All GRSN labs are encouraged to participate in future rounds of Rotavirus EQA</a:t>
            </a:r>
          </a:p>
        </p:txBody>
      </p:sp>
      <p:sp>
        <p:nvSpPr>
          <p:cNvPr id="5" name="Slide Number Placeholder 2">
            <a:extLst>
              <a:ext uri="{FF2B5EF4-FFF2-40B4-BE49-F238E27FC236}">
                <a16:creationId xmlns:a16="http://schemas.microsoft.com/office/drawing/2014/main" id="{A59F2A13-66B6-DEE6-B0C0-FE4E5653912D}"/>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41</a:t>
            </a:fld>
            <a:endParaRPr lang="en-GB" sz="1400"/>
          </a:p>
        </p:txBody>
      </p:sp>
    </p:spTree>
    <p:extLst>
      <p:ext uri="{BB962C8B-B14F-4D97-AF65-F5344CB8AC3E}">
        <p14:creationId xmlns:p14="http://schemas.microsoft.com/office/powerpoint/2010/main" val="197851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939D957-8F3C-4FFF-BBB4-30DD9143C318}"/>
              </a:ext>
            </a:extLst>
          </p:cNvPr>
          <p:cNvSpPr>
            <a:spLocks noGrp="1"/>
          </p:cNvSpPr>
          <p:nvPr>
            <p:ph type="title"/>
          </p:nvPr>
        </p:nvSpPr>
        <p:spPr>
          <a:xfrm>
            <a:off x="952852" y="885188"/>
            <a:ext cx="18604146" cy="503215"/>
          </a:xfrm>
        </p:spPr>
        <p:txBody>
          <a:bodyPr/>
          <a:lstStyle/>
          <a:p>
            <a:r>
              <a:rPr lang="en-US" sz="3600"/>
              <a:t>2022 Rotavirus EQA Program Response Times</a:t>
            </a:r>
          </a:p>
        </p:txBody>
      </p:sp>
      <p:graphicFrame>
        <p:nvGraphicFramePr>
          <p:cNvPr id="5" name="Table 5">
            <a:extLst>
              <a:ext uri="{FF2B5EF4-FFF2-40B4-BE49-F238E27FC236}">
                <a16:creationId xmlns:a16="http://schemas.microsoft.com/office/drawing/2014/main" id="{D2000664-CD9A-4B3E-9CC4-9D6C0F1190F6}"/>
              </a:ext>
            </a:extLst>
          </p:cNvPr>
          <p:cNvGraphicFramePr>
            <a:graphicFrameLocks noGrp="1"/>
          </p:cNvGraphicFramePr>
          <p:nvPr>
            <p:extLst>
              <p:ext uri="{D42A27DB-BD31-4B8C-83A1-F6EECF244321}">
                <p14:modId xmlns:p14="http://schemas.microsoft.com/office/powerpoint/2010/main" val="2430683723"/>
              </p:ext>
            </p:extLst>
          </p:nvPr>
        </p:nvGraphicFramePr>
        <p:xfrm>
          <a:off x="990712" y="2048698"/>
          <a:ext cx="10577537" cy="7771713"/>
        </p:xfrm>
        <a:graphic>
          <a:graphicData uri="http://schemas.openxmlformats.org/drawingml/2006/table">
            <a:tbl>
              <a:tblPr firstRow="1" bandRow="1">
                <a:tableStyleId>{3B4B98B0-60AC-42C2-AFA5-B58CD77FA1E5}</a:tableStyleId>
              </a:tblPr>
              <a:tblGrid>
                <a:gridCol w="1918003">
                  <a:extLst>
                    <a:ext uri="{9D8B030D-6E8A-4147-A177-3AD203B41FA5}">
                      <a16:colId xmlns:a16="http://schemas.microsoft.com/office/drawing/2014/main" val="1163414875"/>
                    </a:ext>
                  </a:extLst>
                </a:gridCol>
                <a:gridCol w="3683429">
                  <a:extLst>
                    <a:ext uri="{9D8B030D-6E8A-4147-A177-3AD203B41FA5}">
                      <a16:colId xmlns:a16="http://schemas.microsoft.com/office/drawing/2014/main" val="2922512345"/>
                    </a:ext>
                  </a:extLst>
                </a:gridCol>
                <a:gridCol w="4976105">
                  <a:extLst>
                    <a:ext uri="{9D8B030D-6E8A-4147-A177-3AD203B41FA5}">
                      <a16:colId xmlns:a16="http://schemas.microsoft.com/office/drawing/2014/main" val="1976202634"/>
                    </a:ext>
                  </a:extLst>
                </a:gridCol>
              </a:tblGrid>
              <a:tr h="1205409">
                <a:tc>
                  <a:txBody>
                    <a:bodyPr/>
                    <a:lstStyle/>
                    <a:p>
                      <a:r>
                        <a:rPr lang="en-US" sz="3200"/>
                        <a:t>Region</a:t>
                      </a:r>
                    </a:p>
                  </a:txBody>
                  <a:tcPr marL="150781" marR="150781" marT="75390" marB="75390"/>
                </a:tc>
                <a:tc>
                  <a:txBody>
                    <a:bodyPr/>
                    <a:lstStyle/>
                    <a:p>
                      <a:pPr algn="ctr"/>
                      <a:r>
                        <a:rPr lang="en-US" sz="3200"/>
                        <a:t>Response time, </a:t>
                      </a:r>
                    </a:p>
                    <a:p>
                      <a:pPr algn="ctr"/>
                      <a:r>
                        <a:rPr lang="en-US" sz="3200"/>
                        <a:t>Mean (days)</a:t>
                      </a:r>
                    </a:p>
                  </a:txBody>
                  <a:tcPr marL="150781" marR="150781" marT="75390" marB="75390"/>
                </a:tc>
                <a:tc>
                  <a:txBody>
                    <a:bodyPr/>
                    <a:lstStyle/>
                    <a:p>
                      <a:pPr algn="ctr"/>
                      <a:r>
                        <a:rPr lang="en-US" sz="3200"/>
                        <a:t> Response time, </a:t>
                      </a:r>
                    </a:p>
                    <a:p>
                      <a:pPr algn="ctr"/>
                      <a:r>
                        <a:rPr lang="en-US" sz="3200"/>
                        <a:t>Range (days)</a:t>
                      </a:r>
                    </a:p>
                  </a:txBody>
                  <a:tcPr marL="150781" marR="150781" marT="75390" marB="75390"/>
                </a:tc>
                <a:extLst>
                  <a:ext uri="{0D108BD9-81ED-4DB2-BD59-A6C34878D82A}">
                    <a16:rowId xmlns:a16="http://schemas.microsoft.com/office/drawing/2014/main" val="1642484821"/>
                  </a:ext>
                </a:extLst>
              </a:tr>
              <a:tr h="1094384">
                <a:tc>
                  <a:txBody>
                    <a:bodyPr/>
                    <a:lstStyle/>
                    <a:p>
                      <a:r>
                        <a:rPr lang="en-US" sz="3200"/>
                        <a:t>AFR</a:t>
                      </a:r>
                    </a:p>
                  </a:txBody>
                  <a:tcPr marL="150781" marR="150781" marT="75390" marB="75390" anchor="ctr"/>
                </a:tc>
                <a:tc>
                  <a:txBody>
                    <a:bodyPr/>
                    <a:lstStyle/>
                    <a:p>
                      <a:pPr algn="ctr"/>
                      <a:r>
                        <a:rPr lang="en-US" sz="3200"/>
                        <a:t>38</a:t>
                      </a:r>
                    </a:p>
                  </a:txBody>
                  <a:tcPr marL="150781" marR="150781" marT="75390" marB="75390" anchor="ctr"/>
                </a:tc>
                <a:tc>
                  <a:txBody>
                    <a:bodyPr/>
                    <a:lstStyle/>
                    <a:p>
                      <a:pPr algn="ctr"/>
                      <a:r>
                        <a:rPr lang="en-US" sz="3200"/>
                        <a:t>1-232</a:t>
                      </a:r>
                    </a:p>
                  </a:txBody>
                  <a:tcPr marL="150781" marR="150781" marT="75390" marB="75390" anchor="ctr"/>
                </a:tc>
                <a:extLst>
                  <a:ext uri="{0D108BD9-81ED-4DB2-BD59-A6C34878D82A}">
                    <a16:rowId xmlns:a16="http://schemas.microsoft.com/office/drawing/2014/main" val="1766520761"/>
                  </a:ext>
                </a:extLst>
              </a:tr>
              <a:tr h="1094384">
                <a:tc>
                  <a:txBody>
                    <a:bodyPr/>
                    <a:lstStyle/>
                    <a:p>
                      <a:r>
                        <a:rPr lang="en-US" sz="3200"/>
                        <a:t>AMR</a:t>
                      </a:r>
                    </a:p>
                  </a:txBody>
                  <a:tcPr marL="150781" marR="150781" marT="75390" marB="75390" anchor="ctr"/>
                </a:tc>
                <a:tc>
                  <a:txBody>
                    <a:bodyPr/>
                    <a:lstStyle/>
                    <a:p>
                      <a:pPr algn="ctr"/>
                      <a:r>
                        <a:rPr lang="en-US" sz="3200"/>
                        <a:t>51</a:t>
                      </a:r>
                    </a:p>
                  </a:txBody>
                  <a:tcPr marL="150781" marR="150781" marT="75390" marB="75390" anchor="ctr"/>
                </a:tc>
                <a:tc>
                  <a:txBody>
                    <a:bodyPr/>
                    <a:lstStyle/>
                    <a:p>
                      <a:pPr algn="ctr"/>
                      <a:r>
                        <a:rPr lang="en-US" sz="3200"/>
                        <a:t>3-192</a:t>
                      </a:r>
                    </a:p>
                  </a:txBody>
                  <a:tcPr marL="150781" marR="150781" marT="75390" marB="75390" anchor="ctr"/>
                </a:tc>
                <a:extLst>
                  <a:ext uri="{0D108BD9-81ED-4DB2-BD59-A6C34878D82A}">
                    <a16:rowId xmlns:a16="http://schemas.microsoft.com/office/drawing/2014/main" val="4089543037"/>
                  </a:ext>
                </a:extLst>
              </a:tr>
              <a:tr h="1094384">
                <a:tc>
                  <a:txBody>
                    <a:bodyPr/>
                    <a:lstStyle/>
                    <a:p>
                      <a:r>
                        <a:rPr lang="en-US" sz="3200"/>
                        <a:t>EMR</a:t>
                      </a:r>
                    </a:p>
                  </a:txBody>
                  <a:tcPr marL="150781" marR="150781" marT="75390" marB="75390" anchor="ctr"/>
                </a:tc>
                <a:tc>
                  <a:txBody>
                    <a:bodyPr/>
                    <a:lstStyle/>
                    <a:p>
                      <a:pPr algn="ctr"/>
                      <a:r>
                        <a:rPr lang="en-US" sz="3200"/>
                        <a:t>24</a:t>
                      </a:r>
                    </a:p>
                  </a:txBody>
                  <a:tcPr marL="150781" marR="150781" marT="75390" marB="75390" anchor="ctr"/>
                </a:tc>
                <a:tc>
                  <a:txBody>
                    <a:bodyPr/>
                    <a:lstStyle/>
                    <a:p>
                      <a:pPr algn="ctr"/>
                      <a:r>
                        <a:rPr lang="en-US" sz="3200"/>
                        <a:t>2-117</a:t>
                      </a:r>
                    </a:p>
                  </a:txBody>
                  <a:tcPr marL="150781" marR="150781" marT="75390" marB="75390" anchor="ctr"/>
                </a:tc>
                <a:extLst>
                  <a:ext uri="{0D108BD9-81ED-4DB2-BD59-A6C34878D82A}">
                    <a16:rowId xmlns:a16="http://schemas.microsoft.com/office/drawing/2014/main" val="4085091392"/>
                  </a:ext>
                </a:extLst>
              </a:tr>
              <a:tr h="1094384">
                <a:tc>
                  <a:txBody>
                    <a:bodyPr/>
                    <a:lstStyle/>
                    <a:p>
                      <a:r>
                        <a:rPr lang="en-US" sz="3200"/>
                        <a:t>EUR</a:t>
                      </a:r>
                    </a:p>
                  </a:txBody>
                  <a:tcPr marL="150781" marR="150781" marT="75390" marB="75390" anchor="ctr"/>
                </a:tc>
                <a:tc>
                  <a:txBody>
                    <a:bodyPr/>
                    <a:lstStyle/>
                    <a:p>
                      <a:pPr algn="ctr"/>
                      <a:r>
                        <a:rPr lang="en-US" sz="3200"/>
                        <a:t>6</a:t>
                      </a:r>
                    </a:p>
                  </a:txBody>
                  <a:tcPr marL="150781" marR="150781" marT="75390" marB="75390" anchor="ctr"/>
                </a:tc>
                <a:tc>
                  <a:txBody>
                    <a:bodyPr/>
                    <a:lstStyle/>
                    <a:p>
                      <a:pPr algn="ctr"/>
                      <a:r>
                        <a:rPr lang="en-US" sz="3200"/>
                        <a:t>2-9</a:t>
                      </a:r>
                    </a:p>
                  </a:txBody>
                  <a:tcPr marL="150781" marR="150781" marT="75390" marB="75390" anchor="ctr"/>
                </a:tc>
                <a:extLst>
                  <a:ext uri="{0D108BD9-81ED-4DB2-BD59-A6C34878D82A}">
                    <a16:rowId xmlns:a16="http://schemas.microsoft.com/office/drawing/2014/main" val="1481865535"/>
                  </a:ext>
                </a:extLst>
              </a:tr>
              <a:tr h="1094384">
                <a:tc>
                  <a:txBody>
                    <a:bodyPr/>
                    <a:lstStyle/>
                    <a:p>
                      <a:r>
                        <a:rPr lang="en-US" sz="3200"/>
                        <a:t>SEAR</a:t>
                      </a:r>
                    </a:p>
                  </a:txBody>
                  <a:tcPr marL="150781" marR="150781" marT="75390" marB="75390" anchor="ctr"/>
                </a:tc>
                <a:tc>
                  <a:txBody>
                    <a:bodyPr/>
                    <a:lstStyle/>
                    <a:p>
                      <a:pPr algn="ctr"/>
                      <a:r>
                        <a:rPr lang="en-US" sz="3200"/>
                        <a:t>14</a:t>
                      </a:r>
                    </a:p>
                  </a:txBody>
                  <a:tcPr marL="150781" marR="150781" marT="75390" marB="75390" anchor="ctr"/>
                </a:tc>
                <a:tc>
                  <a:txBody>
                    <a:bodyPr/>
                    <a:lstStyle/>
                    <a:p>
                      <a:pPr algn="ctr"/>
                      <a:r>
                        <a:rPr lang="en-US" sz="3200"/>
                        <a:t>9-22</a:t>
                      </a:r>
                    </a:p>
                  </a:txBody>
                  <a:tcPr marL="150781" marR="150781" marT="75390" marB="75390" anchor="ctr"/>
                </a:tc>
                <a:extLst>
                  <a:ext uri="{0D108BD9-81ED-4DB2-BD59-A6C34878D82A}">
                    <a16:rowId xmlns:a16="http://schemas.microsoft.com/office/drawing/2014/main" val="1173242732"/>
                  </a:ext>
                </a:extLst>
              </a:tr>
              <a:tr h="1094384">
                <a:tc>
                  <a:txBody>
                    <a:bodyPr/>
                    <a:lstStyle/>
                    <a:p>
                      <a:r>
                        <a:rPr lang="en-US" sz="3200"/>
                        <a:t>WPR</a:t>
                      </a:r>
                    </a:p>
                  </a:txBody>
                  <a:tcPr marL="150781" marR="150781" marT="75390" marB="75390" anchor="ctr"/>
                </a:tc>
                <a:tc>
                  <a:txBody>
                    <a:bodyPr/>
                    <a:lstStyle/>
                    <a:p>
                      <a:pPr algn="ctr"/>
                      <a:r>
                        <a:rPr lang="en-US" sz="3200"/>
                        <a:t>12</a:t>
                      </a:r>
                    </a:p>
                  </a:txBody>
                  <a:tcPr marL="150781" marR="150781" marT="75390" marB="75390" anchor="ctr"/>
                </a:tc>
                <a:tc>
                  <a:txBody>
                    <a:bodyPr/>
                    <a:lstStyle/>
                    <a:p>
                      <a:pPr algn="ctr"/>
                      <a:r>
                        <a:rPr lang="en-US" sz="3200"/>
                        <a:t>5-18</a:t>
                      </a:r>
                    </a:p>
                  </a:txBody>
                  <a:tcPr marL="150781" marR="150781" marT="75390" marB="75390" anchor="ctr"/>
                </a:tc>
                <a:extLst>
                  <a:ext uri="{0D108BD9-81ED-4DB2-BD59-A6C34878D82A}">
                    <a16:rowId xmlns:a16="http://schemas.microsoft.com/office/drawing/2014/main" val="1097092373"/>
                  </a:ext>
                </a:extLst>
              </a:tr>
            </a:tbl>
          </a:graphicData>
        </a:graphic>
      </p:graphicFrame>
      <p:sp>
        <p:nvSpPr>
          <p:cNvPr id="6" name="TextBox 5">
            <a:extLst>
              <a:ext uri="{FF2B5EF4-FFF2-40B4-BE49-F238E27FC236}">
                <a16:creationId xmlns:a16="http://schemas.microsoft.com/office/drawing/2014/main" id="{6D64B5A2-2E2A-46E4-B589-F3109F6A1B30}"/>
              </a:ext>
            </a:extLst>
          </p:cNvPr>
          <p:cNvSpPr txBox="1"/>
          <p:nvPr/>
        </p:nvSpPr>
        <p:spPr>
          <a:xfrm>
            <a:off x="12295100" y="631908"/>
            <a:ext cx="7261897" cy="9140964"/>
          </a:xfrm>
          <a:prstGeom prst="rect">
            <a:avLst/>
          </a:prstGeom>
          <a:noFill/>
        </p:spPr>
        <p:txBody>
          <a:bodyPr wrap="square" rtlCol="0">
            <a:spAutoFit/>
          </a:bodyPr>
          <a:lstStyle/>
          <a:p>
            <a:r>
              <a:rPr lang="en-US" sz="2800" dirty="0"/>
              <a:t>Response times were calculated as the time between shipment of EQA panels and reporting of EQA results to CDC.</a:t>
            </a:r>
          </a:p>
          <a:p>
            <a:endParaRPr lang="en-US" sz="2800" dirty="0"/>
          </a:p>
          <a:p>
            <a:r>
              <a:rPr lang="en-US" sz="2800" dirty="0"/>
              <a:t>Main reasons for delayed result reporting:</a:t>
            </a:r>
          </a:p>
          <a:p>
            <a:pPr marL="471202" indent="-471202">
              <a:buFont typeface="Arial" panose="020B0604020202020204" pitchFamily="34" charset="0"/>
              <a:buChar char="•"/>
            </a:pPr>
            <a:r>
              <a:rPr lang="en-US" sz="2800" dirty="0"/>
              <a:t>Logistical challenges with EQA panel distribution &amp; import</a:t>
            </a:r>
          </a:p>
          <a:p>
            <a:pPr marL="471202" indent="-471202">
              <a:buFont typeface="Arial" panose="020B0604020202020204" pitchFamily="34" charset="0"/>
              <a:buChar char="•"/>
            </a:pPr>
            <a:r>
              <a:rPr lang="en-US" sz="2800" dirty="0"/>
              <a:t>Lack of testing reagents to perform EIA/genotype testing</a:t>
            </a:r>
          </a:p>
          <a:p>
            <a:pPr marL="471202" indent="-471202">
              <a:buFont typeface="Arial" panose="020B0604020202020204" pitchFamily="34" charset="0"/>
              <a:buChar char="•"/>
            </a:pPr>
            <a:endParaRPr lang="en-US" sz="2800" dirty="0"/>
          </a:p>
          <a:p>
            <a:r>
              <a:rPr lang="en-US" sz="2800" dirty="0"/>
              <a:t>Moving forward, EQA organizers are working to ease some logistical challenges associated with panel distribution &amp; import.</a:t>
            </a:r>
          </a:p>
          <a:p>
            <a:endParaRPr lang="en-US" sz="2800" dirty="0"/>
          </a:p>
          <a:p>
            <a:r>
              <a:rPr lang="en-US" sz="2800" dirty="0"/>
              <a:t>All GRSN labs are encouraged to ensure that appropriate staff is aware of panel shipment and timelines, and that non-expired reagents are present in the lab for testing EQA panels.</a:t>
            </a:r>
          </a:p>
        </p:txBody>
      </p:sp>
      <p:sp>
        <p:nvSpPr>
          <p:cNvPr id="3" name="Slide Number Placeholder 2">
            <a:extLst>
              <a:ext uri="{FF2B5EF4-FFF2-40B4-BE49-F238E27FC236}">
                <a16:creationId xmlns:a16="http://schemas.microsoft.com/office/drawing/2014/main" id="{B267ACAC-BE21-FEEE-8DA8-EDB3740DE12C}"/>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42</a:t>
            </a:fld>
            <a:endParaRPr lang="en-GB" sz="1400"/>
          </a:p>
        </p:txBody>
      </p:sp>
    </p:spTree>
    <p:extLst>
      <p:ext uri="{BB962C8B-B14F-4D97-AF65-F5344CB8AC3E}">
        <p14:creationId xmlns:p14="http://schemas.microsoft.com/office/powerpoint/2010/main" val="160989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A1E625-A4A7-4D02-8275-838AEF8C89C0}"/>
              </a:ext>
            </a:extLst>
          </p:cNvPr>
          <p:cNvSpPr>
            <a:spLocks noGrp="1"/>
          </p:cNvSpPr>
          <p:nvPr>
            <p:ph type="title"/>
          </p:nvPr>
        </p:nvSpPr>
        <p:spPr>
          <a:xfrm>
            <a:off x="952502" y="885878"/>
            <a:ext cx="18604604" cy="503215"/>
          </a:xfrm>
        </p:spPr>
        <p:txBody>
          <a:bodyPr/>
          <a:lstStyle/>
          <a:p>
            <a:r>
              <a:rPr lang="en-US" sz="3600"/>
              <a:t>2022 Rotavirus EQA Laboratory Performance</a:t>
            </a:r>
          </a:p>
        </p:txBody>
      </p:sp>
      <p:graphicFrame>
        <p:nvGraphicFramePr>
          <p:cNvPr id="4" name="Table 4">
            <a:extLst>
              <a:ext uri="{FF2B5EF4-FFF2-40B4-BE49-F238E27FC236}">
                <a16:creationId xmlns:a16="http://schemas.microsoft.com/office/drawing/2014/main" id="{E6F9626F-CADD-40B9-9C66-37A8C22E8226}"/>
              </a:ext>
            </a:extLst>
          </p:cNvPr>
          <p:cNvGraphicFramePr>
            <a:graphicFrameLocks noGrp="1"/>
          </p:cNvGraphicFramePr>
          <p:nvPr>
            <p:extLst>
              <p:ext uri="{D42A27DB-BD31-4B8C-83A1-F6EECF244321}">
                <p14:modId xmlns:p14="http://schemas.microsoft.com/office/powerpoint/2010/main" val="1658712632"/>
              </p:ext>
            </p:extLst>
          </p:nvPr>
        </p:nvGraphicFramePr>
        <p:xfrm>
          <a:off x="952505" y="2237014"/>
          <a:ext cx="17834430" cy="7347857"/>
        </p:xfrm>
        <a:graphic>
          <a:graphicData uri="http://schemas.openxmlformats.org/drawingml/2006/table">
            <a:tbl>
              <a:tblPr firstRow="1" bandRow="1">
                <a:tableStyleId>{3B4B98B0-60AC-42C2-AFA5-B58CD77FA1E5}</a:tableStyleId>
              </a:tblPr>
              <a:tblGrid>
                <a:gridCol w="5944810">
                  <a:extLst>
                    <a:ext uri="{9D8B030D-6E8A-4147-A177-3AD203B41FA5}">
                      <a16:colId xmlns:a16="http://schemas.microsoft.com/office/drawing/2014/main" val="2619511780"/>
                    </a:ext>
                  </a:extLst>
                </a:gridCol>
                <a:gridCol w="5944810">
                  <a:extLst>
                    <a:ext uri="{9D8B030D-6E8A-4147-A177-3AD203B41FA5}">
                      <a16:colId xmlns:a16="http://schemas.microsoft.com/office/drawing/2014/main" val="866748495"/>
                    </a:ext>
                  </a:extLst>
                </a:gridCol>
                <a:gridCol w="5944810">
                  <a:extLst>
                    <a:ext uri="{9D8B030D-6E8A-4147-A177-3AD203B41FA5}">
                      <a16:colId xmlns:a16="http://schemas.microsoft.com/office/drawing/2014/main" val="3971181995"/>
                    </a:ext>
                  </a:extLst>
                </a:gridCol>
              </a:tblGrid>
              <a:tr h="1468514">
                <a:tc>
                  <a:txBody>
                    <a:bodyPr/>
                    <a:lstStyle/>
                    <a:p>
                      <a:r>
                        <a:rPr lang="en-US" sz="3200"/>
                        <a:t>Rotavirus EQA Lab Score</a:t>
                      </a:r>
                    </a:p>
                  </a:txBody>
                  <a:tcPr marL="150781" marR="150781" marT="75390" marB="75390"/>
                </a:tc>
                <a:tc>
                  <a:txBody>
                    <a:bodyPr/>
                    <a:lstStyle/>
                    <a:p>
                      <a:pPr algn="ctr"/>
                      <a:r>
                        <a:rPr lang="en-US" sz="3200"/>
                        <a:t>Enzyme Immunoassay (n=57 participating labs)</a:t>
                      </a:r>
                    </a:p>
                  </a:txBody>
                  <a:tcPr marL="150781" marR="150781" marT="75390" marB="75390"/>
                </a:tc>
                <a:tc>
                  <a:txBody>
                    <a:bodyPr/>
                    <a:lstStyle/>
                    <a:p>
                      <a:pPr algn="ctr"/>
                      <a:r>
                        <a:rPr lang="en-US" sz="3200"/>
                        <a:t>Genotyping </a:t>
                      </a:r>
                    </a:p>
                    <a:p>
                      <a:pPr algn="ctr"/>
                      <a:r>
                        <a:rPr lang="en-US" sz="3200"/>
                        <a:t>(n=19 participating labs)</a:t>
                      </a:r>
                    </a:p>
                  </a:txBody>
                  <a:tcPr marL="150781" marR="150781" marT="75390" marB="75390"/>
                </a:tc>
                <a:extLst>
                  <a:ext uri="{0D108BD9-81ED-4DB2-BD59-A6C34878D82A}">
                    <a16:rowId xmlns:a16="http://schemas.microsoft.com/office/drawing/2014/main" val="232081312"/>
                  </a:ext>
                </a:extLst>
              </a:tr>
              <a:tr h="1468514">
                <a:tc>
                  <a:txBody>
                    <a:bodyPr/>
                    <a:lstStyle/>
                    <a:p>
                      <a:r>
                        <a:rPr lang="en-US" sz="3200"/>
                        <a:t>100 points</a:t>
                      </a:r>
                    </a:p>
                  </a:txBody>
                  <a:tcPr marL="150781" marR="150781" marT="75390" marB="75390" anchor="ctr"/>
                </a:tc>
                <a:tc>
                  <a:txBody>
                    <a:bodyPr/>
                    <a:lstStyle/>
                    <a:p>
                      <a:pPr algn="ctr"/>
                      <a:r>
                        <a:rPr lang="en-US" sz="3200"/>
                        <a:t>88% (n=50)</a:t>
                      </a:r>
                    </a:p>
                  </a:txBody>
                  <a:tcPr marL="150781" marR="150781" marT="75390" marB="75390" anchor="ctr"/>
                </a:tc>
                <a:tc>
                  <a:txBody>
                    <a:bodyPr/>
                    <a:lstStyle/>
                    <a:p>
                      <a:pPr algn="ctr"/>
                      <a:r>
                        <a:rPr lang="en-US" sz="3200"/>
                        <a:t>42% (n=8)</a:t>
                      </a:r>
                    </a:p>
                  </a:txBody>
                  <a:tcPr marL="150781" marR="150781" marT="75390" marB="75390" anchor="ctr"/>
                </a:tc>
                <a:extLst>
                  <a:ext uri="{0D108BD9-81ED-4DB2-BD59-A6C34878D82A}">
                    <a16:rowId xmlns:a16="http://schemas.microsoft.com/office/drawing/2014/main" val="3029318887"/>
                  </a:ext>
                </a:extLst>
              </a:tr>
              <a:tr h="1468514">
                <a:tc>
                  <a:txBody>
                    <a:bodyPr/>
                    <a:lstStyle/>
                    <a:p>
                      <a:r>
                        <a:rPr lang="en-US" sz="3200"/>
                        <a:t>90-99 points</a:t>
                      </a:r>
                    </a:p>
                  </a:txBody>
                  <a:tcPr marL="150781" marR="150781" marT="75390" marB="75390" anchor="ctr"/>
                </a:tc>
                <a:tc>
                  <a:txBody>
                    <a:bodyPr/>
                    <a:lstStyle/>
                    <a:p>
                      <a:pPr algn="ctr"/>
                      <a:r>
                        <a:rPr lang="en-US" sz="3200"/>
                        <a:t>9% (n=5)</a:t>
                      </a:r>
                    </a:p>
                  </a:txBody>
                  <a:tcPr marL="150781" marR="150781" marT="75390" marB="75390" anchor="ctr"/>
                </a:tc>
                <a:tc>
                  <a:txBody>
                    <a:bodyPr/>
                    <a:lstStyle/>
                    <a:p>
                      <a:pPr algn="ctr"/>
                      <a:r>
                        <a:rPr lang="en-US" sz="3200"/>
                        <a:t>42% (n=8)</a:t>
                      </a:r>
                    </a:p>
                  </a:txBody>
                  <a:tcPr marL="150781" marR="150781" marT="75390" marB="75390" anchor="ctr"/>
                </a:tc>
                <a:extLst>
                  <a:ext uri="{0D108BD9-81ED-4DB2-BD59-A6C34878D82A}">
                    <a16:rowId xmlns:a16="http://schemas.microsoft.com/office/drawing/2014/main" val="3764147836"/>
                  </a:ext>
                </a:extLst>
              </a:tr>
              <a:tr h="1468514">
                <a:tc>
                  <a:txBody>
                    <a:bodyPr/>
                    <a:lstStyle/>
                    <a:p>
                      <a:r>
                        <a:rPr lang="en-US" sz="3200"/>
                        <a:t>80-89 points</a:t>
                      </a:r>
                    </a:p>
                  </a:txBody>
                  <a:tcPr marL="150781" marR="150781" marT="75390" marB="75390" anchor="ctr"/>
                </a:tc>
                <a:tc>
                  <a:txBody>
                    <a:bodyPr/>
                    <a:lstStyle/>
                    <a:p>
                      <a:pPr algn="ctr"/>
                      <a:r>
                        <a:rPr lang="en-US" sz="3200"/>
                        <a:t>3% (n=2)</a:t>
                      </a:r>
                    </a:p>
                  </a:txBody>
                  <a:tcPr marL="150781" marR="150781" marT="75390" marB="75390" anchor="ctr"/>
                </a:tc>
                <a:tc>
                  <a:txBody>
                    <a:bodyPr/>
                    <a:lstStyle/>
                    <a:p>
                      <a:pPr algn="ctr"/>
                      <a:r>
                        <a:rPr lang="en-US" sz="3200"/>
                        <a:t>11% (n=2)</a:t>
                      </a:r>
                    </a:p>
                  </a:txBody>
                  <a:tcPr marL="150781" marR="150781" marT="75390" marB="75390" anchor="ctr"/>
                </a:tc>
                <a:extLst>
                  <a:ext uri="{0D108BD9-81ED-4DB2-BD59-A6C34878D82A}">
                    <a16:rowId xmlns:a16="http://schemas.microsoft.com/office/drawing/2014/main" val="3454855171"/>
                  </a:ext>
                </a:extLst>
              </a:tr>
              <a:tr h="1473801">
                <a:tc>
                  <a:txBody>
                    <a:bodyPr/>
                    <a:lstStyle/>
                    <a:p>
                      <a:pPr marL="0" marR="0" lvl="0" indent="0" algn="l" defTabSz="554492" rtl="0" eaLnBrk="1" fontAlgn="auto" latinLnBrk="0" hangingPunct="1">
                        <a:lnSpc>
                          <a:spcPct val="100000"/>
                        </a:lnSpc>
                        <a:spcBef>
                          <a:spcPts val="0"/>
                        </a:spcBef>
                        <a:spcAft>
                          <a:spcPts val="0"/>
                        </a:spcAft>
                        <a:buClrTx/>
                        <a:buSzTx/>
                        <a:buFontTx/>
                        <a:buNone/>
                        <a:tabLst/>
                        <a:defRPr/>
                      </a:pPr>
                      <a:r>
                        <a:rPr lang="en-US" sz="3200"/>
                        <a:t>&lt;80 points</a:t>
                      </a:r>
                      <a:endParaRPr lang="en-US" sz="3200" dirty="0"/>
                    </a:p>
                  </a:txBody>
                  <a:tcPr marL="150781" marR="150781" marT="75390" marB="75390" anchor="ctr"/>
                </a:tc>
                <a:tc>
                  <a:txBody>
                    <a:bodyPr/>
                    <a:lstStyle/>
                    <a:p>
                      <a:pPr algn="ctr"/>
                      <a:r>
                        <a:rPr lang="en-US" sz="3200"/>
                        <a:t>0</a:t>
                      </a:r>
                    </a:p>
                  </a:txBody>
                  <a:tcPr marL="150781" marR="150781" marT="75390" marB="75390" anchor="ctr"/>
                </a:tc>
                <a:tc>
                  <a:txBody>
                    <a:bodyPr/>
                    <a:lstStyle/>
                    <a:p>
                      <a:pPr algn="ctr"/>
                      <a:r>
                        <a:rPr lang="en-US" sz="3200"/>
                        <a:t>5% (n=1)</a:t>
                      </a:r>
                    </a:p>
                  </a:txBody>
                  <a:tcPr marL="150781" marR="150781" marT="75390" marB="75390" anchor="ctr"/>
                </a:tc>
                <a:extLst>
                  <a:ext uri="{0D108BD9-81ED-4DB2-BD59-A6C34878D82A}">
                    <a16:rowId xmlns:a16="http://schemas.microsoft.com/office/drawing/2014/main" val="209035051"/>
                  </a:ext>
                </a:extLst>
              </a:tr>
            </a:tbl>
          </a:graphicData>
        </a:graphic>
      </p:graphicFrame>
      <p:sp>
        <p:nvSpPr>
          <p:cNvPr id="5" name="Slide Number Placeholder 2">
            <a:extLst>
              <a:ext uri="{FF2B5EF4-FFF2-40B4-BE49-F238E27FC236}">
                <a16:creationId xmlns:a16="http://schemas.microsoft.com/office/drawing/2014/main" id="{2922C089-114A-6D84-7F7C-682E4E17A952}"/>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43</a:t>
            </a:fld>
            <a:endParaRPr lang="en-GB" sz="1400"/>
          </a:p>
        </p:txBody>
      </p:sp>
    </p:spTree>
    <p:extLst>
      <p:ext uri="{BB962C8B-B14F-4D97-AF65-F5344CB8AC3E}">
        <p14:creationId xmlns:p14="http://schemas.microsoft.com/office/powerpoint/2010/main" val="235778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6B9FE-2F67-4426-BB41-409F7269627E}"/>
              </a:ext>
            </a:extLst>
          </p:cNvPr>
          <p:cNvSpPr>
            <a:spLocks noGrp="1"/>
          </p:cNvSpPr>
          <p:nvPr>
            <p:ph type="title"/>
          </p:nvPr>
        </p:nvSpPr>
        <p:spPr>
          <a:xfrm>
            <a:off x="952502" y="983570"/>
            <a:ext cx="18604604" cy="1001813"/>
          </a:xfrm>
        </p:spPr>
        <p:txBody>
          <a:bodyPr/>
          <a:lstStyle/>
          <a:p>
            <a:r>
              <a:rPr lang="en-US" sz="3600">
                <a:latin typeface="Poppins SemiBold"/>
                <a:ea typeface="Roboto"/>
                <a:cs typeface="Poppins SemiBold"/>
              </a:rPr>
              <a:t>Rotavirus enzyme immunoassay kits used by labs participating in the 2022 rotavirus EQA program</a:t>
            </a:r>
          </a:p>
        </p:txBody>
      </p:sp>
      <p:graphicFrame>
        <p:nvGraphicFramePr>
          <p:cNvPr id="3" name="Table 2">
            <a:extLst>
              <a:ext uri="{FF2B5EF4-FFF2-40B4-BE49-F238E27FC236}">
                <a16:creationId xmlns:a16="http://schemas.microsoft.com/office/drawing/2014/main" id="{9F0E00E6-7BA1-156F-FB5E-C198223DDEE9}"/>
              </a:ext>
            </a:extLst>
          </p:cNvPr>
          <p:cNvGraphicFramePr>
            <a:graphicFrameLocks noGrp="1"/>
          </p:cNvGraphicFramePr>
          <p:nvPr>
            <p:extLst>
              <p:ext uri="{D42A27DB-BD31-4B8C-83A1-F6EECF244321}">
                <p14:modId xmlns:p14="http://schemas.microsoft.com/office/powerpoint/2010/main" val="1914657281"/>
              </p:ext>
            </p:extLst>
          </p:nvPr>
        </p:nvGraphicFramePr>
        <p:xfrm>
          <a:off x="952502" y="2763011"/>
          <a:ext cx="18086612" cy="6792862"/>
        </p:xfrm>
        <a:graphic>
          <a:graphicData uri="http://schemas.openxmlformats.org/drawingml/2006/table">
            <a:tbl>
              <a:tblPr firstRow="1" firstCol="1" bandRow="1">
                <a:tableStyleId>{3B4B98B0-60AC-42C2-AFA5-B58CD77FA1E5}</a:tableStyleId>
              </a:tblPr>
              <a:tblGrid>
                <a:gridCol w="5664810">
                  <a:extLst>
                    <a:ext uri="{9D8B030D-6E8A-4147-A177-3AD203B41FA5}">
                      <a16:colId xmlns:a16="http://schemas.microsoft.com/office/drawing/2014/main" val="1724425927"/>
                    </a:ext>
                  </a:extLst>
                </a:gridCol>
                <a:gridCol w="5382688">
                  <a:extLst>
                    <a:ext uri="{9D8B030D-6E8A-4147-A177-3AD203B41FA5}">
                      <a16:colId xmlns:a16="http://schemas.microsoft.com/office/drawing/2014/main" val="3297027498"/>
                    </a:ext>
                  </a:extLst>
                </a:gridCol>
                <a:gridCol w="3519557">
                  <a:extLst>
                    <a:ext uri="{9D8B030D-6E8A-4147-A177-3AD203B41FA5}">
                      <a16:colId xmlns:a16="http://schemas.microsoft.com/office/drawing/2014/main" val="498126527"/>
                    </a:ext>
                  </a:extLst>
                </a:gridCol>
                <a:gridCol w="3519557">
                  <a:extLst>
                    <a:ext uri="{9D8B030D-6E8A-4147-A177-3AD203B41FA5}">
                      <a16:colId xmlns:a16="http://schemas.microsoft.com/office/drawing/2014/main" val="3309729574"/>
                    </a:ext>
                  </a:extLst>
                </a:gridCol>
              </a:tblGrid>
              <a:tr h="1405498">
                <a:tc>
                  <a:txBody>
                    <a:bodyPr/>
                    <a:lstStyle/>
                    <a:p>
                      <a:pPr marL="0" marR="0" algn="ctr">
                        <a:lnSpc>
                          <a:spcPct val="107000"/>
                        </a:lnSpc>
                        <a:spcBef>
                          <a:spcPts val="0"/>
                        </a:spcBef>
                        <a:spcAft>
                          <a:spcPts val="0"/>
                        </a:spcAft>
                      </a:pPr>
                      <a:r>
                        <a:rPr lang="en-US" sz="2800" b="1">
                          <a:solidFill>
                            <a:schemeClr val="tx1"/>
                          </a:solidFill>
                          <a:effectLst/>
                        </a:rPr>
                        <a:t>EIA Kit Name</a:t>
                      </a:r>
                      <a:endParaRPr lang="en-US" sz="2800">
                        <a:solidFill>
                          <a:schemeClr val="tx1"/>
                        </a:solidFill>
                        <a:effectLst/>
                      </a:endParaRPr>
                    </a:p>
                    <a:p>
                      <a:pPr marL="0" marR="0" algn="ctr">
                        <a:lnSpc>
                          <a:spcPct val="107000"/>
                        </a:lnSpc>
                        <a:spcBef>
                          <a:spcPts val="0"/>
                        </a:spcBef>
                        <a:spcAft>
                          <a:spcPts val="0"/>
                        </a:spcAft>
                      </a:pPr>
                      <a:r>
                        <a:rPr lang="en-US" sz="2800">
                          <a:solidFill>
                            <a:schemeClr val="tx1"/>
                          </a:solidFill>
                          <a:effectLst/>
                        </a:rPr>
                        <a:t> </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tc>
                <a:tc>
                  <a:txBody>
                    <a:bodyPr/>
                    <a:lstStyle/>
                    <a:p>
                      <a:pPr marL="0" marR="0" algn="ctr">
                        <a:lnSpc>
                          <a:spcPct val="107000"/>
                        </a:lnSpc>
                        <a:spcBef>
                          <a:spcPts val="0"/>
                        </a:spcBef>
                        <a:spcAft>
                          <a:spcPts val="0"/>
                        </a:spcAft>
                      </a:pPr>
                      <a:r>
                        <a:rPr lang="en-US" sz="2800" b="1">
                          <a:solidFill>
                            <a:schemeClr val="tx1"/>
                          </a:solidFill>
                          <a:effectLst/>
                        </a:rPr>
                        <a:t>Vendor</a:t>
                      </a:r>
                      <a:endParaRPr lang="en-US" sz="2800">
                        <a:solidFill>
                          <a:schemeClr val="tx1"/>
                        </a:solidFill>
                        <a:effectLst/>
                      </a:endParaRPr>
                    </a:p>
                    <a:p>
                      <a:pPr marL="0" marR="0" algn="ctr">
                        <a:lnSpc>
                          <a:spcPct val="107000"/>
                        </a:lnSpc>
                        <a:spcBef>
                          <a:spcPts val="0"/>
                        </a:spcBef>
                        <a:spcAft>
                          <a:spcPts val="0"/>
                        </a:spcAft>
                      </a:pPr>
                      <a:r>
                        <a:rPr lang="en-US" sz="2800" b="1">
                          <a:solidFill>
                            <a:schemeClr val="tx1"/>
                          </a:solidFill>
                          <a:effectLst/>
                        </a:rPr>
                        <a:t> </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tc>
                <a:tc>
                  <a:txBody>
                    <a:bodyPr/>
                    <a:lstStyle/>
                    <a:p>
                      <a:pPr marL="0" marR="0" algn="ctr">
                        <a:lnSpc>
                          <a:spcPct val="107000"/>
                        </a:lnSpc>
                        <a:spcBef>
                          <a:spcPts val="0"/>
                        </a:spcBef>
                        <a:spcAft>
                          <a:spcPts val="0"/>
                        </a:spcAft>
                      </a:pPr>
                      <a:r>
                        <a:rPr lang="en-US" sz="2800" b="1">
                          <a:solidFill>
                            <a:schemeClr val="tx1"/>
                          </a:solidFill>
                          <a:effectLst/>
                        </a:rPr>
                        <a:t>Proportion of Labs Using EIA Kits</a:t>
                      </a:r>
                      <a:endParaRPr lang="en-US" sz="2800" dirty="0">
                        <a:solidFill>
                          <a:schemeClr val="tx1"/>
                        </a:solidFill>
                        <a:effectLst/>
                        <a:latin typeface="Calibri" panose="020F0502020204030204" pitchFamily="34" charset="0"/>
                        <a:cs typeface="Times New Roman" panose="02020603050405020304" pitchFamily="18" charset="0"/>
                      </a:endParaRPr>
                    </a:p>
                  </a:txBody>
                  <a:tcPr marL="113086" marR="113086" marT="0" marB="0"/>
                </a:tc>
                <a:tc>
                  <a:txBody>
                    <a:bodyPr/>
                    <a:lstStyle/>
                    <a:p>
                      <a:pPr marL="0" marR="0" algn="ctr">
                        <a:lnSpc>
                          <a:spcPct val="107000"/>
                        </a:lnSpc>
                        <a:spcBef>
                          <a:spcPts val="0"/>
                        </a:spcBef>
                        <a:spcAft>
                          <a:spcPts val="0"/>
                        </a:spcAft>
                      </a:pPr>
                      <a:r>
                        <a:rPr lang="en-US" sz="2800" b="1">
                          <a:solidFill>
                            <a:schemeClr val="tx1"/>
                          </a:solidFill>
                          <a:effectLst/>
                        </a:rPr>
                        <a:t>Average EIA Score (%)</a:t>
                      </a:r>
                      <a:endParaRPr lang="en-US" sz="2800" dirty="0">
                        <a:solidFill>
                          <a:schemeClr val="tx1"/>
                        </a:solidFill>
                        <a:effectLst/>
                        <a:latin typeface="Calibri" panose="020F0502020204030204" pitchFamily="34" charset="0"/>
                        <a:cs typeface="Times New Roman" panose="02020603050405020304" pitchFamily="18" charset="0"/>
                      </a:endParaRPr>
                    </a:p>
                  </a:txBody>
                  <a:tcPr marL="113086" marR="113086" marT="0" marB="0"/>
                </a:tc>
                <a:extLst>
                  <a:ext uri="{0D108BD9-81ED-4DB2-BD59-A6C34878D82A}">
                    <a16:rowId xmlns:a16="http://schemas.microsoft.com/office/drawing/2014/main" val="650408110"/>
                  </a:ext>
                </a:extLst>
              </a:tr>
              <a:tr h="897894">
                <a:tc>
                  <a:txBody>
                    <a:bodyPr/>
                    <a:lstStyle/>
                    <a:p>
                      <a:pPr marL="0" marR="0" algn="ctr">
                        <a:lnSpc>
                          <a:spcPct val="107000"/>
                        </a:lnSpc>
                        <a:spcBef>
                          <a:spcPts val="0"/>
                        </a:spcBef>
                        <a:spcAft>
                          <a:spcPts val="0"/>
                        </a:spcAft>
                      </a:pPr>
                      <a:r>
                        <a:rPr lang="en-US" sz="2800" b="0" err="1">
                          <a:solidFill>
                            <a:srgbClr val="000000"/>
                          </a:solidFill>
                          <a:effectLst/>
                        </a:rPr>
                        <a:t>ProSpecT</a:t>
                      </a:r>
                      <a:r>
                        <a:rPr lang="en-US" sz="2800" b="0">
                          <a:solidFill>
                            <a:srgbClr val="000000"/>
                          </a:solidFill>
                          <a:effectLst/>
                        </a:rPr>
                        <a:t>™</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tc>
                <a:tc>
                  <a:txBody>
                    <a:bodyPr/>
                    <a:lstStyle/>
                    <a:p>
                      <a:pPr marL="0" marR="0" algn="ctr">
                        <a:lnSpc>
                          <a:spcPct val="107000"/>
                        </a:lnSpc>
                        <a:spcBef>
                          <a:spcPts val="0"/>
                        </a:spcBef>
                        <a:spcAft>
                          <a:spcPts val="0"/>
                        </a:spcAft>
                      </a:pPr>
                      <a:r>
                        <a:rPr lang="en-US" sz="2800" err="1">
                          <a:solidFill>
                            <a:srgbClr val="000000"/>
                          </a:solidFill>
                          <a:effectLst/>
                        </a:rPr>
                        <a:t>Oxoid</a:t>
                      </a:r>
                      <a:r>
                        <a:rPr lang="en-US" sz="2800">
                          <a:solidFill>
                            <a:srgbClr val="000000"/>
                          </a:solidFill>
                          <a:effectLst/>
                        </a:rPr>
                        <a:t>, Ltd.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tc>
                <a:tc>
                  <a:txBody>
                    <a:bodyPr/>
                    <a:lstStyle/>
                    <a:p>
                      <a:pPr marL="0" marR="0" algn="ctr">
                        <a:lnSpc>
                          <a:spcPct val="107000"/>
                        </a:lnSpc>
                        <a:spcBef>
                          <a:spcPts val="0"/>
                        </a:spcBef>
                        <a:spcAft>
                          <a:spcPts val="0"/>
                        </a:spcAft>
                      </a:pPr>
                      <a:r>
                        <a:rPr lang="en-US" sz="2800">
                          <a:solidFill>
                            <a:srgbClr val="000000"/>
                          </a:solidFill>
                          <a:effectLst/>
                        </a:rPr>
                        <a:t>81%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tc>
                <a:tc>
                  <a:txBody>
                    <a:bodyPr/>
                    <a:lstStyle/>
                    <a:p>
                      <a:pPr marL="0" marR="0" algn="ctr">
                        <a:lnSpc>
                          <a:spcPct val="107000"/>
                        </a:lnSpc>
                        <a:spcBef>
                          <a:spcPts val="0"/>
                        </a:spcBef>
                        <a:spcAft>
                          <a:spcPts val="0"/>
                        </a:spcAft>
                      </a:pPr>
                      <a:r>
                        <a:rPr lang="en-US" sz="2800">
                          <a:solidFill>
                            <a:srgbClr val="000000"/>
                          </a:solidFill>
                          <a:effectLst/>
                        </a:rPr>
                        <a:t>95.5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tc>
                <a:extLst>
                  <a:ext uri="{0D108BD9-81ED-4DB2-BD59-A6C34878D82A}">
                    <a16:rowId xmlns:a16="http://schemas.microsoft.com/office/drawing/2014/main" val="4213103033"/>
                  </a:ext>
                </a:extLst>
              </a:tr>
              <a:tr h="897894">
                <a:tc>
                  <a:txBody>
                    <a:bodyPr/>
                    <a:lstStyle/>
                    <a:p>
                      <a:pPr marL="0" marR="0" algn="ctr">
                        <a:lnSpc>
                          <a:spcPct val="107000"/>
                        </a:lnSpc>
                        <a:spcBef>
                          <a:spcPts val="0"/>
                        </a:spcBef>
                        <a:spcAft>
                          <a:spcPts val="0"/>
                        </a:spcAft>
                      </a:pPr>
                      <a:r>
                        <a:rPr lang="en-US" sz="2800" b="0">
                          <a:solidFill>
                            <a:srgbClr val="000000"/>
                          </a:solidFill>
                          <a:effectLst/>
                        </a:rPr>
                        <a:t>RIDASCREEN®</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tc>
                <a:tc>
                  <a:txBody>
                    <a:bodyPr/>
                    <a:lstStyle/>
                    <a:p>
                      <a:pPr marL="0" marR="0" algn="ctr">
                        <a:lnSpc>
                          <a:spcPct val="107000"/>
                        </a:lnSpc>
                        <a:spcBef>
                          <a:spcPts val="0"/>
                        </a:spcBef>
                        <a:spcAft>
                          <a:spcPts val="0"/>
                        </a:spcAft>
                      </a:pPr>
                      <a:r>
                        <a:rPr lang="en-US" sz="2800">
                          <a:solidFill>
                            <a:srgbClr val="000000"/>
                          </a:solidFill>
                          <a:effectLst/>
                        </a:rPr>
                        <a:t>R-</a:t>
                      </a:r>
                      <a:r>
                        <a:rPr lang="en-US" sz="2800" err="1">
                          <a:solidFill>
                            <a:srgbClr val="000000"/>
                          </a:solidFill>
                          <a:effectLst/>
                        </a:rPr>
                        <a:t>biopharm</a:t>
                      </a:r>
                      <a:r>
                        <a:rPr lang="en-US" sz="2800">
                          <a:solidFill>
                            <a:srgbClr val="000000"/>
                          </a:solidFill>
                          <a:effectLst/>
                        </a:rPr>
                        <a:t> AG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tc>
                <a:tc>
                  <a:txBody>
                    <a:bodyPr/>
                    <a:lstStyle/>
                    <a:p>
                      <a:pPr marL="0" marR="0" algn="ctr">
                        <a:lnSpc>
                          <a:spcPct val="107000"/>
                        </a:lnSpc>
                        <a:spcBef>
                          <a:spcPts val="0"/>
                        </a:spcBef>
                        <a:spcAft>
                          <a:spcPts val="0"/>
                        </a:spcAft>
                      </a:pPr>
                      <a:r>
                        <a:rPr lang="en-US" sz="2800">
                          <a:solidFill>
                            <a:srgbClr val="000000"/>
                          </a:solidFill>
                          <a:effectLst/>
                        </a:rPr>
                        <a:t>8.6%</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tc>
                <a:tc>
                  <a:txBody>
                    <a:bodyPr/>
                    <a:lstStyle/>
                    <a:p>
                      <a:pPr marL="0" marR="0" algn="ctr">
                        <a:lnSpc>
                          <a:spcPct val="107000"/>
                        </a:lnSpc>
                        <a:spcBef>
                          <a:spcPts val="0"/>
                        </a:spcBef>
                        <a:spcAft>
                          <a:spcPts val="0"/>
                        </a:spcAft>
                      </a:pPr>
                      <a:r>
                        <a:rPr lang="en-US" sz="2800">
                          <a:solidFill>
                            <a:srgbClr val="000000"/>
                          </a:solidFill>
                          <a:effectLst/>
                        </a:rPr>
                        <a:t>100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tc>
                <a:extLst>
                  <a:ext uri="{0D108BD9-81ED-4DB2-BD59-A6C34878D82A}">
                    <a16:rowId xmlns:a16="http://schemas.microsoft.com/office/drawing/2014/main" val="2879694155"/>
                  </a:ext>
                </a:extLst>
              </a:tr>
              <a:tr h="897894">
                <a:tc>
                  <a:txBody>
                    <a:bodyPr/>
                    <a:lstStyle/>
                    <a:p>
                      <a:pPr marL="0" marR="0" algn="ctr">
                        <a:lnSpc>
                          <a:spcPct val="107000"/>
                        </a:lnSpc>
                        <a:spcBef>
                          <a:spcPts val="0"/>
                        </a:spcBef>
                        <a:spcAft>
                          <a:spcPts val="0"/>
                        </a:spcAft>
                      </a:pPr>
                      <a:r>
                        <a:rPr lang="en-US" sz="2800" b="0">
                          <a:solidFill>
                            <a:srgbClr val="000000"/>
                          </a:solidFill>
                          <a:effectLst/>
                        </a:rPr>
                        <a:t>Premier™ </a:t>
                      </a:r>
                      <a:r>
                        <a:rPr lang="en-US" sz="2800" b="0" err="1">
                          <a:solidFill>
                            <a:srgbClr val="000000"/>
                          </a:solidFill>
                          <a:effectLst/>
                        </a:rPr>
                        <a:t>Rotaclone</a:t>
                      </a:r>
                      <a:r>
                        <a:rPr lang="en-US" sz="2800" b="0">
                          <a:solidFill>
                            <a:srgbClr val="000000"/>
                          </a:solidFill>
                          <a:effectLst/>
                        </a:rPr>
                        <a:t>®</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tc>
                <a:tc>
                  <a:txBody>
                    <a:bodyPr/>
                    <a:lstStyle/>
                    <a:p>
                      <a:pPr marL="0" marR="0" algn="ctr">
                        <a:lnSpc>
                          <a:spcPct val="107000"/>
                        </a:lnSpc>
                        <a:spcBef>
                          <a:spcPts val="0"/>
                        </a:spcBef>
                        <a:spcAft>
                          <a:spcPts val="0"/>
                        </a:spcAft>
                      </a:pPr>
                      <a:r>
                        <a:rPr lang="en-US" sz="2800">
                          <a:solidFill>
                            <a:srgbClr val="000000"/>
                          </a:solidFill>
                          <a:effectLst/>
                        </a:rPr>
                        <a:t>Meridian Bioscience, Inc.</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tc>
                <a:tc>
                  <a:txBody>
                    <a:bodyPr/>
                    <a:lstStyle/>
                    <a:p>
                      <a:pPr marL="0" marR="0" algn="ctr">
                        <a:lnSpc>
                          <a:spcPct val="107000"/>
                        </a:lnSpc>
                        <a:spcBef>
                          <a:spcPts val="0"/>
                        </a:spcBef>
                        <a:spcAft>
                          <a:spcPts val="0"/>
                        </a:spcAft>
                      </a:pPr>
                      <a:r>
                        <a:rPr lang="en-US" sz="2800">
                          <a:solidFill>
                            <a:srgbClr val="000000"/>
                          </a:solidFill>
                          <a:effectLst/>
                        </a:rPr>
                        <a:t>6.7%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tc>
                <a:tc>
                  <a:txBody>
                    <a:bodyPr/>
                    <a:lstStyle/>
                    <a:p>
                      <a:pPr marL="0" marR="0" algn="ctr">
                        <a:lnSpc>
                          <a:spcPct val="107000"/>
                        </a:lnSpc>
                        <a:spcBef>
                          <a:spcPts val="0"/>
                        </a:spcBef>
                        <a:spcAft>
                          <a:spcPts val="0"/>
                        </a:spcAft>
                      </a:pPr>
                      <a:r>
                        <a:rPr lang="en-US" sz="2800">
                          <a:solidFill>
                            <a:srgbClr val="000000"/>
                          </a:solidFill>
                          <a:effectLst/>
                        </a:rPr>
                        <a:t>100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tc>
                <a:extLst>
                  <a:ext uri="{0D108BD9-81ED-4DB2-BD59-A6C34878D82A}">
                    <a16:rowId xmlns:a16="http://schemas.microsoft.com/office/drawing/2014/main" val="1984714119"/>
                  </a:ext>
                </a:extLst>
              </a:tr>
              <a:tr h="897894">
                <a:tc>
                  <a:txBody>
                    <a:bodyPr/>
                    <a:lstStyle/>
                    <a:p>
                      <a:pPr marL="0" marR="0" algn="ctr">
                        <a:lnSpc>
                          <a:spcPct val="107000"/>
                        </a:lnSpc>
                        <a:spcBef>
                          <a:spcPts val="0"/>
                        </a:spcBef>
                        <a:spcAft>
                          <a:spcPts val="0"/>
                        </a:spcAft>
                      </a:pPr>
                      <a:r>
                        <a:rPr lang="en-US" sz="2800" b="0" err="1">
                          <a:solidFill>
                            <a:srgbClr val="000000"/>
                          </a:solidFill>
                          <a:effectLst/>
                        </a:rPr>
                        <a:t>Xpect</a:t>
                      </a:r>
                      <a:r>
                        <a:rPr lang="en-US" sz="2800" b="0">
                          <a:solidFill>
                            <a:srgbClr val="000000"/>
                          </a:solidFill>
                          <a:effectLst/>
                        </a:rPr>
                        <a:t>™ Rotavirus Test</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tc>
                <a:tc>
                  <a:txBody>
                    <a:bodyPr/>
                    <a:lstStyle/>
                    <a:p>
                      <a:pPr marL="0" marR="0" algn="ctr">
                        <a:lnSpc>
                          <a:spcPct val="107000"/>
                        </a:lnSpc>
                        <a:spcBef>
                          <a:spcPts val="0"/>
                        </a:spcBef>
                        <a:spcAft>
                          <a:spcPts val="0"/>
                        </a:spcAft>
                      </a:pPr>
                      <a:r>
                        <a:rPr lang="en-US" sz="2800" err="1">
                          <a:solidFill>
                            <a:srgbClr val="000000"/>
                          </a:solidFill>
                          <a:effectLst/>
                        </a:rPr>
                        <a:t>Thermo</a:t>
                      </a:r>
                      <a:r>
                        <a:rPr lang="en-US" sz="2800">
                          <a:solidFill>
                            <a:srgbClr val="000000"/>
                          </a:solidFill>
                          <a:effectLst/>
                        </a:rPr>
                        <a:t> Fisher Diagnostics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tc>
                <a:tc>
                  <a:txBody>
                    <a:bodyPr/>
                    <a:lstStyle/>
                    <a:p>
                      <a:pPr marL="0" marR="0" algn="ctr">
                        <a:lnSpc>
                          <a:spcPct val="107000"/>
                        </a:lnSpc>
                        <a:spcBef>
                          <a:spcPts val="0"/>
                        </a:spcBef>
                        <a:spcAft>
                          <a:spcPts val="0"/>
                        </a:spcAft>
                      </a:pPr>
                      <a:r>
                        <a:rPr lang="en-US" sz="2800">
                          <a:solidFill>
                            <a:srgbClr val="000000"/>
                          </a:solidFill>
                          <a:effectLst/>
                        </a:rPr>
                        <a:t>1.9%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tc>
                <a:tc>
                  <a:txBody>
                    <a:bodyPr/>
                    <a:lstStyle/>
                    <a:p>
                      <a:pPr marL="0" marR="0" algn="ctr">
                        <a:lnSpc>
                          <a:spcPct val="107000"/>
                        </a:lnSpc>
                        <a:spcBef>
                          <a:spcPts val="0"/>
                        </a:spcBef>
                        <a:spcAft>
                          <a:spcPts val="0"/>
                        </a:spcAft>
                      </a:pPr>
                      <a:r>
                        <a:rPr lang="en-US" sz="2800">
                          <a:solidFill>
                            <a:srgbClr val="000000"/>
                          </a:solidFill>
                          <a:effectLst/>
                        </a:rPr>
                        <a:t>100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tc>
                <a:extLst>
                  <a:ext uri="{0D108BD9-81ED-4DB2-BD59-A6C34878D82A}">
                    <a16:rowId xmlns:a16="http://schemas.microsoft.com/office/drawing/2014/main" val="2384338668"/>
                  </a:ext>
                </a:extLst>
              </a:tr>
              <a:tr h="897894">
                <a:tc>
                  <a:txBody>
                    <a:bodyPr/>
                    <a:lstStyle/>
                    <a:p>
                      <a:pPr marL="0" marR="0" algn="ctr">
                        <a:lnSpc>
                          <a:spcPct val="107000"/>
                        </a:lnSpc>
                        <a:spcBef>
                          <a:spcPts val="0"/>
                        </a:spcBef>
                        <a:spcAft>
                          <a:spcPts val="0"/>
                        </a:spcAft>
                      </a:pPr>
                      <a:r>
                        <a:rPr lang="en-US" sz="2800" b="0">
                          <a:solidFill>
                            <a:srgbClr val="000000"/>
                          </a:solidFill>
                          <a:effectLst/>
                        </a:rPr>
                        <a:t>Rotavirus antigen-EIA BEST</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tc>
                <a:tc>
                  <a:txBody>
                    <a:bodyPr/>
                    <a:lstStyle/>
                    <a:p>
                      <a:pPr marL="0" marR="0" algn="ctr">
                        <a:lnSpc>
                          <a:spcPct val="107000"/>
                        </a:lnSpc>
                        <a:spcBef>
                          <a:spcPts val="0"/>
                        </a:spcBef>
                        <a:spcAft>
                          <a:spcPts val="0"/>
                        </a:spcAft>
                      </a:pPr>
                      <a:r>
                        <a:rPr lang="en-US" sz="2800" err="1">
                          <a:solidFill>
                            <a:srgbClr val="020916"/>
                          </a:solidFill>
                          <a:effectLst/>
                        </a:rPr>
                        <a:t>Bioron</a:t>
                      </a:r>
                      <a:r>
                        <a:rPr lang="en-US" sz="2800">
                          <a:solidFill>
                            <a:srgbClr val="020916"/>
                          </a:solidFill>
                          <a:effectLst/>
                        </a:rPr>
                        <a:t> GmbH</a:t>
                      </a:r>
                      <a:endParaRPr lang="en-US" sz="2800">
                        <a:solidFill>
                          <a:srgbClr val="020916"/>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tc>
                <a:tc>
                  <a:txBody>
                    <a:bodyPr/>
                    <a:lstStyle/>
                    <a:p>
                      <a:pPr marL="0" marR="0" algn="ctr">
                        <a:lnSpc>
                          <a:spcPct val="107000"/>
                        </a:lnSpc>
                        <a:spcBef>
                          <a:spcPts val="0"/>
                        </a:spcBef>
                        <a:spcAft>
                          <a:spcPts val="0"/>
                        </a:spcAft>
                      </a:pPr>
                      <a:r>
                        <a:rPr lang="en-US" sz="2800">
                          <a:solidFill>
                            <a:srgbClr val="020916"/>
                          </a:solidFill>
                          <a:effectLst/>
                        </a:rPr>
                        <a:t>0.9%</a:t>
                      </a:r>
                      <a:endParaRPr lang="en-US" sz="2800">
                        <a:solidFill>
                          <a:srgbClr val="020916"/>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tc>
                <a:tc>
                  <a:txBody>
                    <a:bodyPr/>
                    <a:lstStyle/>
                    <a:p>
                      <a:pPr marL="0" marR="0" algn="ctr">
                        <a:lnSpc>
                          <a:spcPct val="107000"/>
                        </a:lnSpc>
                        <a:spcBef>
                          <a:spcPts val="0"/>
                        </a:spcBef>
                        <a:spcAft>
                          <a:spcPts val="0"/>
                        </a:spcAft>
                      </a:pPr>
                      <a:r>
                        <a:rPr lang="en-US" sz="2800">
                          <a:solidFill>
                            <a:srgbClr val="020916"/>
                          </a:solidFill>
                          <a:effectLst/>
                        </a:rPr>
                        <a:t>100</a:t>
                      </a:r>
                      <a:endParaRPr lang="en-US" sz="2800">
                        <a:solidFill>
                          <a:srgbClr val="020916"/>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tc>
                <a:extLst>
                  <a:ext uri="{0D108BD9-81ED-4DB2-BD59-A6C34878D82A}">
                    <a16:rowId xmlns:a16="http://schemas.microsoft.com/office/drawing/2014/main" val="3226593337"/>
                  </a:ext>
                </a:extLst>
              </a:tr>
              <a:tr h="897894">
                <a:tc>
                  <a:txBody>
                    <a:bodyPr/>
                    <a:lstStyle/>
                    <a:p>
                      <a:pPr marL="0" marR="0" algn="ctr">
                        <a:lnSpc>
                          <a:spcPct val="107000"/>
                        </a:lnSpc>
                        <a:spcBef>
                          <a:spcPts val="0"/>
                        </a:spcBef>
                        <a:spcAft>
                          <a:spcPts val="0"/>
                        </a:spcAft>
                      </a:pPr>
                      <a:r>
                        <a:rPr lang="en-US" sz="2800" b="0">
                          <a:solidFill>
                            <a:srgbClr val="000000"/>
                          </a:solidFill>
                          <a:effectLst/>
                        </a:rPr>
                        <a:t> </a:t>
                      </a:r>
                      <a:r>
                        <a:rPr lang="en-US" sz="2800" b="0" err="1">
                          <a:solidFill>
                            <a:srgbClr val="000000"/>
                          </a:solidFill>
                          <a:effectLst/>
                        </a:rPr>
                        <a:t>Serazym</a:t>
                      </a:r>
                      <a:r>
                        <a:rPr lang="en-US" sz="2800" b="0">
                          <a:solidFill>
                            <a:srgbClr val="000000"/>
                          </a:solidFill>
                          <a:effectLst/>
                        </a:rPr>
                        <a:t>® Rotavirus</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tc>
                <a:tc>
                  <a:txBody>
                    <a:bodyPr/>
                    <a:lstStyle/>
                    <a:p>
                      <a:pPr marL="0" marR="0" algn="ctr">
                        <a:lnSpc>
                          <a:spcPct val="107000"/>
                        </a:lnSpc>
                        <a:spcBef>
                          <a:spcPts val="0"/>
                        </a:spcBef>
                        <a:spcAft>
                          <a:spcPts val="0"/>
                        </a:spcAft>
                      </a:pPr>
                      <a:r>
                        <a:rPr lang="en-US" sz="2800">
                          <a:solidFill>
                            <a:srgbClr val="000000"/>
                          </a:solidFill>
                          <a:effectLst/>
                        </a:rPr>
                        <a:t>GBG-MLD SRL.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tc>
                <a:tc>
                  <a:txBody>
                    <a:bodyPr/>
                    <a:lstStyle/>
                    <a:p>
                      <a:pPr marL="0" marR="0" algn="ctr">
                        <a:lnSpc>
                          <a:spcPct val="107000"/>
                        </a:lnSpc>
                        <a:spcBef>
                          <a:spcPts val="0"/>
                        </a:spcBef>
                        <a:spcAft>
                          <a:spcPts val="0"/>
                        </a:spcAft>
                      </a:pPr>
                      <a:r>
                        <a:rPr lang="en-US" sz="2800">
                          <a:solidFill>
                            <a:srgbClr val="000000"/>
                          </a:solidFill>
                          <a:effectLst/>
                        </a:rPr>
                        <a:t>0.9%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tc>
                <a:tc>
                  <a:txBody>
                    <a:bodyPr/>
                    <a:lstStyle/>
                    <a:p>
                      <a:pPr marL="0" marR="0" algn="ctr">
                        <a:lnSpc>
                          <a:spcPct val="107000"/>
                        </a:lnSpc>
                        <a:spcBef>
                          <a:spcPts val="0"/>
                        </a:spcBef>
                        <a:spcAft>
                          <a:spcPts val="0"/>
                        </a:spcAft>
                      </a:pPr>
                      <a:r>
                        <a:rPr lang="en-US" sz="2800" dirty="0">
                          <a:solidFill>
                            <a:srgbClr val="000000"/>
                          </a:solidFill>
                          <a:effectLst/>
                        </a:rPr>
                        <a:t>100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tc>
                <a:extLst>
                  <a:ext uri="{0D108BD9-81ED-4DB2-BD59-A6C34878D82A}">
                    <a16:rowId xmlns:a16="http://schemas.microsoft.com/office/drawing/2014/main" val="2719112039"/>
                  </a:ext>
                </a:extLst>
              </a:tr>
            </a:tbl>
          </a:graphicData>
        </a:graphic>
      </p:graphicFrame>
      <p:sp>
        <p:nvSpPr>
          <p:cNvPr id="5" name="Slide Number Placeholder 2">
            <a:extLst>
              <a:ext uri="{FF2B5EF4-FFF2-40B4-BE49-F238E27FC236}">
                <a16:creationId xmlns:a16="http://schemas.microsoft.com/office/drawing/2014/main" id="{6CA0901B-77B8-50C4-EE5F-B19986E067CC}"/>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44</a:t>
            </a:fld>
            <a:endParaRPr lang="en-GB" sz="1400"/>
          </a:p>
        </p:txBody>
      </p:sp>
    </p:spTree>
    <p:extLst>
      <p:ext uri="{BB962C8B-B14F-4D97-AF65-F5344CB8AC3E}">
        <p14:creationId xmlns:p14="http://schemas.microsoft.com/office/powerpoint/2010/main" val="406359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6B9FE-2F67-4426-BB41-409F7269627E}"/>
              </a:ext>
            </a:extLst>
          </p:cNvPr>
          <p:cNvSpPr>
            <a:spLocks noGrp="1"/>
          </p:cNvSpPr>
          <p:nvPr>
            <p:ph type="title"/>
          </p:nvPr>
        </p:nvSpPr>
        <p:spPr/>
        <p:txBody>
          <a:bodyPr/>
          <a:lstStyle/>
          <a:p>
            <a:r>
              <a:rPr lang="en-US" sz="4000"/>
              <a:t>Rotavirus Lab Manual revision</a:t>
            </a:r>
          </a:p>
        </p:txBody>
      </p:sp>
      <p:sp>
        <p:nvSpPr>
          <p:cNvPr id="3" name="TextBox 2">
            <a:extLst>
              <a:ext uri="{FF2B5EF4-FFF2-40B4-BE49-F238E27FC236}">
                <a16:creationId xmlns:a16="http://schemas.microsoft.com/office/drawing/2014/main" id="{82773DCF-910B-40C6-B365-AF09DCF51923}"/>
              </a:ext>
            </a:extLst>
          </p:cNvPr>
          <p:cNvSpPr txBox="1"/>
          <p:nvPr/>
        </p:nvSpPr>
        <p:spPr>
          <a:xfrm>
            <a:off x="7570032" y="1980170"/>
            <a:ext cx="11444109" cy="8836778"/>
          </a:xfrm>
          <a:prstGeom prst="rect">
            <a:avLst/>
          </a:prstGeom>
          <a:noFill/>
        </p:spPr>
        <p:txBody>
          <a:bodyPr wrap="square" rtlCol="0">
            <a:spAutoFit/>
          </a:bodyPr>
          <a:lstStyle/>
          <a:p>
            <a:pPr marL="571500" indent="-342900" fontAlgn="base">
              <a:lnSpc>
                <a:spcPct val="120000"/>
              </a:lnSpc>
              <a:spcAft>
                <a:spcPts val="1200"/>
              </a:spcAft>
              <a:buClr>
                <a:schemeClr val="accent1"/>
              </a:buClr>
              <a:buSzPct val="110000"/>
              <a:buFont typeface="Wingdings" pitchFamily="2" charset="2"/>
              <a:buChar char="§"/>
            </a:pPr>
            <a:r>
              <a:rPr lang="en-US" sz="2950" dirty="0">
                <a:latin typeface="Poppins"/>
                <a:ea typeface="Roboto"/>
                <a:cs typeface="Poppins"/>
              </a:rPr>
              <a:t>The WHO Manual of rotavirus detection and characterization methods (last published in 2009) is being updated</a:t>
            </a:r>
          </a:p>
          <a:p>
            <a:pPr marL="571500" indent="-342900" fontAlgn="base">
              <a:lnSpc>
                <a:spcPct val="120000"/>
              </a:lnSpc>
              <a:spcAft>
                <a:spcPts val="1200"/>
              </a:spcAft>
              <a:buClr>
                <a:schemeClr val="accent1"/>
              </a:buClr>
              <a:buSzPct val="110000"/>
              <a:buFont typeface="Wingdings" pitchFamily="2" charset="2"/>
              <a:buChar char="§"/>
            </a:pPr>
            <a:r>
              <a:rPr lang="en-US" sz="2950" dirty="0">
                <a:latin typeface="Poppins"/>
                <a:ea typeface="Roboto"/>
                <a:cs typeface="Poppins"/>
              </a:rPr>
              <a:t>Updates will include:</a:t>
            </a:r>
          </a:p>
          <a:p>
            <a:pPr marL="1143000" lvl="2" indent="-457200" fontAlgn="base">
              <a:lnSpc>
                <a:spcPct val="120000"/>
              </a:lnSpc>
              <a:spcAft>
                <a:spcPts val="1200"/>
              </a:spcAft>
              <a:buClr>
                <a:schemeClr val="accent1"/>
              </a:buClr>
              <a:buSzPct val="110000"/>
              <a:buFont typeface="Arial" panose="020B0604020202020204" pitchFamily="34" charset="0"/>
              <a:buChar char="•"/>
            </a:pPr>
            <a:r>
              <a:rPr lang="en-US" sz="2950" dirty="0">
                <a:latin typeface="Poppins"/>
                <a:ea typeface="Roboto"/>
                <a:cs typeface="Poppins"/>
              </a:rPr>
              <a:t>Methodology (including updated genotyping methods)</a:t>
            </a:r>
          </a:p>
          <a:p>
            <a:pPr marL="1143000" lvl="2" indent="-457200" fontAlgn="base">
              <a:lnSpc>
                <a:spcPct val="120000"/>
              </a:lnSpc>
              <a:spcAft>
                <a:spcPts val="1200"/>
              </a:spcAft>
              <a:buClr>
                <a:schemeClr val="accent1"/>
              </a:buClr>
              <a:buSzPct val="110000"/>
              <a:buFont typeface="Arial" panose="020B0604020202020204" pitchFamily="34" charset="0"/>
              <a:buChar char="•"/>
            </a:pPr>
            <a:r>
              <a:rPr lang="en-US" sz="2950" dirty="0">
                <a:latin typeface="Poppins"/>
                <a:ea typeface="Roboto"/>
                <a:cs typeface="Poppins"/>
              </a:rPr>
              <a:t>Laboratory quality assurance procedures</a:t>
            </a:r>
          </a:p>
          <a:p>
            <a:pPr marL="1143000" lvl="2" indent="-457200" fontAlgn="base">
              <a:lnSpc>
                <a:spcPct val="120000"/>
              </a:lnSpc>
              <a:spcAft>
                <a:spcPts val="1200"/>
              </a:spcAft>
              <a:buClr>
                <a:schemeClr val="accent1"/>
              </a:buClr>
              <a:buSzPct val="110000"/>
              <a:buFont typeface="Arial" panose="020B0604020202020204" pitchFamily="34" charset="0"/>
              <a:buChar char="•"/>
            </a:pPr>
            <a:r>
              <a:rPr lang="en-US" sz="2950" dirty="0">
                <a:latin typeface="Poppins"/>
                <a:ea typeface="Roboto"/>
                <a:cs typeface="Poppins"/>
              </a:rPr>
              <a:t>Considerations for lab testing of other etiologies of pediatric diarrhea</a:t>
            </a:r>
          </a:p>
          <a:p>
            <a:pPr marL="571500" indent="-342900" fontAlgn="base">
              <a:lnSpc>
                <a:spcPct val="120000"/>
              </a:lnSpc>
              <a:spcAft>
                <a:spcPts val="1200"/>
              </a:spcAft>
              <a:buClr>
                <a:schemeClr val="accent1"/>
              </a:buClr>
              <a:buSzPct val="110000"/>
              <a:buFont typeface="Wingdings" pitchFamily="2" charset="2"/>
              <a:buChar char="§"/>
            </a:pPr>
            <a:r>
              <a:rPr lang="en-US" sz="2950" dirty="0">
                <a:latin typeface="Poppins"/>
                <a:ea typeface="Roboto"/>
                <a:cs typeface="Poppins"/>
              </a:rPr>
              <a:t>A writing team of rotavirus laboratory experts has been assembled</a:t>
            </a:r>
          </a:p>
          <a:p>
            <a:pPr marL="571500" indent="-342900" fontAlgn="base">
              <a:lnSpc>
                <a:spcPct val="120000"/>
              </a:lnSpc>
              <a:spcAft>
                <a:spcPts val="1200"/>
              </a:spcAft>
              <a:buClr>
                <a:schemeClr val="accent1"/>
              </a:buClr>
              <a:buSzPct val="110000"/>
              <a:buFont typeface="Wingdings" pitchFamily="2" charset="2"/>
              <a:buChar char="§"/>
            </a:pPr>
            <a:r>
              <a:rPr lang="en-US" sz="2950" dirty="0">
                <a:latin typeface="Poppins"/>
                <a:ea typeface="Roboto"/>
                <a:cs typeface="Poppins"/>
              </a:rPr>
              <a:t>We aim for the final product to be published by May 2025</a:t>
            </a:r>
          </a:p>
          <a:p>
            <a:pPr marL="457200" indent="-457200">
              <a:lnSpc>
                <a:spcPct val="150000"/>
              </a:lnSpc>
              <a:buFont typeface="Arial" panose="020B0604020202020204" pitchFamily="34" charset="0"/>
              <a:buChar char="•"/>
            </a:pPr>
            <a:endParaRPr lang="en-US" sz="2800" dirty="0"/>
          </a:p>
        </p:txBody>
      </p:sp>
      <p:pic>
        <p:nvPicPr>
          <p:cNvPr id="4" name="Picture 3">
            <a:extLst>
              <a:ext uri="{FF2B5EF4-FFF2-40B4-BE49-F238E27FC236}">
                <a16:creationId xmlns:a16="http://schemas.microsoft.com/office/drawing/2014/main" id="{8B598726-2A74-60CD-9FA7-A8506580C7EE}"/>
              </a:ext>
            </a:extLst>
          </p:cNvPr>
          <p:cNvPicPr>
            <a:picLocks noChangeAspect="1"/>
          </p:cNvPicPr>
          <p:nvPr/>
        </p:nvPicPr>
        <p:blipFill>
          <a:blip r:embed="rId2"/>
          <a:stretch>
            <a:fillRect/>
          </a:stretch>
        </p:blipFill>
        <p:spPr>
          <a:xfrm>
            <a:off x="1089959" y="1804550"/>
            <a:ext cx="5820507" cy="8283830"/>
          </a:xfrm>
          <a:prstGeom prst="rect">
            <a:avLst/>
          </a:prstGeom>
        </p:spPr>
      </p:pic>
      <p:sp>
        <p:nvSpPr>
          <p:cNvPr id="5" name="TextBox 4">
            <a:extLst>
              <a:ext uri="{FF2B5EF4-FFF2-40B4-BE49-F238E27FC236}">
                <a16:creationId xmlns:a16="http://schemas.microsoft.com/office/drawing/2014/main" id="{DEC5093A-A4FB-00CC-DAA9-CD1307503ECB}"/>
              </a:ext>
            </a:extLst>
          </p:cNvPr>
          <p:cNvSpPr txBox="1"/>
          <p:nvPr/>
        </p:nvSpPr>
        <p:spPr>
          <a:xfrm>
            <a:off x="952502" y="10690760"/>
            <a:ext cx="10050904" cy="369332"/>
          </a:xfrm>
          <a:prstGeom prst="rect">
            <a:avLst/>
          </a:prstGeom>
          <a:noFill/>
        </p:spPr>
        <p:txBody>
          <a:bodyPr wrap="square">
            <a:spAutoFit/>
          </a:bodyPr>
          <a:lstStyle/>
          <a:p>
            <a:r>
              <a:rPr lang="en-US" dirty="0">
                <a:hlinkClick r:id="rId3"/>
              </a:rPr>
              <a:t>WHO_IVB_08.17_eng.pdf</a:t>
            </a:r>
            <a:endParaRPr lang="en-US" dirty="0"/>
          </a:p>
        </p:txBody>
      </p:sp>
      <p:sp>
        <p:nvSpPr>
          <p:cNvPr id="10" name="Slide Number Placeholder 9">
            <a:extLst>
              <a:ext uri="{FF2B5EF4-FFF2-40B4-BE49-F238E27FC236}">
                <a16:creationId xmlns:a16="http://schemas.microsoft.com/office/drawing/2014/main" id="{B156C281-9B52-38C3-021B-97E9F4A2872B}"/>
              </a:ext>
            </a:extLst>
          </p:cNvPr>
          <p:cNvSpPr>
            <a:spLocks noGrp="1"/>
          </p:cNvSpPr>
          <p:nvPr>
            <p:ph type="sldNum" sz="quarter" idx="12"/>
          </p:nvPr>
        </p:nvSpPr>
        <p:spPr/>
        <p:txBody>
          <a:bodyPr/>
          <a:lstStyle/>
          <a:p>
            <a:fld id="{E2E31AFC-DF42-41A5-B57C-06A83BBA6616}" type="slidenum">
              <a:rPr lang="en-GB" smtClean="0"/>
              <a:t>45</a:t>
            </a:fld>
            <a:endParaRPr lang="en-GB" dirty="0"/>
          </a:p>
        </p:txBody>
      </p:sp>
    </p:spTree>
    <p:extLst>
      <p:ext uri="{BB962C8B-B14F-4D97-AF65-F5344CB8AC3E}">
        <p14:creationId xmlns:p14="http://schemas.microsoft.com/office/powerpoint/2010/main" val="272516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914400" y="5029200"/>
            <a:ext cx="6400800" cy="1846659"/>
          </a:xfrm>
        </p:spPr>
        <p:txBody>
          <a:bodyPr/>
          <a:lstStyle/>
          <a:p>
            <a:pPr marL="0" marR="0" algn="l">
              <a:lnSpc>
                <a:spcPct val="100000"/>
              </a:lnSpc>
              <a:spcBef>
                <a:spcPts val="0"/>
              </a:spcBef>
              <a:spcAft>
                <a:spcPts val="0"/>
              </a:spcAft>
              <a:buNone/>
            </a:pPr>
            <a:r>
              <a:rPr lang="en-US" sz="4000" b="1" i="0" u="none" cap="none">
                <a:solidFill>
                  <a:srgbClr val="000000">
                    <a:alpha val="100000"/>
                  </a:srgbClr>
                </a:solidFill>
                <a:latin typeface="Poppins SemiBold"/>
                <a:cs typeface="Poppins SemiBold"/>
                <a:sym typeface="Poppins SemiBold"/>
              </a:rPr>
              <a:t>Global Pediatric Diarrhea Surveillance (</a:t>
            </a:r>
            <a:r>
              <a:rPr lang="en-US" sz="4000" b="1" i="0" u="none" cap="none">
                <a:solidFill>
                  <a:srgbClr val="009ADE"/>
                </a:solidFill>
                <a:latin typeface="Poppins SemiBold"/>
                <a:cs typeface="Poppins SemiBold"/>
                <a:sym typeface="Poppins SemiBold"/>
              </a:rPr>
              <a:t>GPDS</a:t>
            </a:r>
            <a:r>
              <a:rPr lang="en-US" sz="4000" b="1" i="0" u="none" cap="none">
                <a:solidFill>
                  <a:srgbClr val="000000">
                    <a:alpha val="100000"/>
                  </a:srgbClr>
                </a:solidFill>
                <a:latin typeface="Poppins SemiBold"/>
                <a:cs typeface="Poppins SemiBold"/>
                <a:sym typeface="Poppins SemiBold"/>
              </a:rPr>
              <a:t>)</a:t>
            </a:r>
            <a:endParaRPr sz="4000" b="1" i="0" u="none" cap="none">
              <a:solidFill>
                <a:srgbClr val="000000">
                  <a:alpha val="100000"/>
                </a:srgbClr>
              </a:solidFill>
              <a:latin typeface="Poppins SemiBold"/>
              <a:cs typeface="Poppins SemiBold"/>
              <a:sym typeface="Poppins SemiBold"/>
            </a:endParaRPr>
          </a:p>
        </p:txBody>
      </p:sp>
    </p:spTree>
    <p:extLst>
      <p:ext uri="{BB962C8B-B14F-4D97-AF65-F5344CB8AC3E}">
        <p14:creationId xmlns:p14="http://schemas.microsoft.com/office/powerpoint/2010/main" val="310313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2" y="885878"/>
            <a:ext cx="18604604" cy="559127"/>
          </a:xfrm>
        </p:spPr>
        <p:txBody>
          <a:bodyPr/>
          <a:lstStyle/>
          <a:p>
            <a:pPr algn="l" rtl="0" fontAlgn="base"/>
            <a:r>
              <a:rPr lang="en-US" sz="4000" b="1" i="0">
                <a:effectLst/>
                <a:latin typeface="Poppins SemiBold" panose="00000700000000000000" pitchFamily="2" charset="0"/>
                <a:cs typeface="Poppins SemiBold" panose="00000700000000000000" pitchFamily="2" charset="0"/>
              </a:rPr>
              <a:t>Global Pediatric Diarrhea Surveillance (</a:t>
            </a:r>
            <a:r>
              <a:rPr lang="en-US" sz="4000" b="1" i="0">
                <a:solidFill>
                  <a:srgbClr val="009ADE"/>
                </a:solidFill>
                <a:effectLst/>
                <a:latin typeface="Poppins SemiBold" panose="00000700000000000000" pitchFamily="2" charset="0"/>
                <a:cs typeface="Poppins SemiBold" panose="00000700000000000000" pitchFamily="2" charset="0"/>
              </a:rPr>
              <a:t>GPDS</a:t>
            </a:r>
            <a:r>
              <a:rPr lang="en-US" sz="4000" b="1" i="0">
                <a:effectLst/>
                <a:latin typeface="Poppins SemiBold" panose="00000700000000000000" pitchFamily="2" charset="0"/>
                <a:cs typeface="Poppins SemiBold" panose="00000700000000000000" pitchFamily="2" charset="0"/>
              </a:rPr>
              <a:t>)</a:t>
            </a:r>
            <a:r>
              <a:rPr lang="en-US" sz="4000" b="0" i="0">
                <a:effectLst/>
                <a:latin typeface="Poppins SemiBold" panose="00000700000000000000" pitchFamily="2" charset="0"/>
                <a:cs typeface="Poppins SemiBold" panose="00000700000000000000" pitchFamily="2" charset="0"/>
              </a:rPr>
              <a:t> </a:t>
            </a:r>
            <a:endParaRPr lang="en-US" sz="5400" b="0" i="0">
              <a:effectLst/>
              <a:latin typeface="Poppins SemiBold" panose="00000700000000000000" pitchFamily="2" charset="0"/>
              <a:cs typeface="Poppins SemiBold" panose="00000700000000000000" pitchFamily="2" charset="0"/>
            </a:endParaRPr>
          </a:p>
        </p:txBody>
      </p:sp>
      <p:sp>
        <p:nvSpPr>
          <p:cNvPr id="8" name="TextBox 7">
            <a:extLst>
              <a:ext uri="{FF2B5EF4-FFF2-40B4-BE49-F238E27FC236}">
                <a16:creationId xmlns:a16="http://schemas.microsoft.com/office/drawing/2014/main" id="{884C7EB2-E255-452C-8EAE-931981C7B01A}"/>
              </a:ext>
            </a:extLst>
          </p:cNvPr>
          <p:cNvSpPr txBox="1"/>
          <p:nvPr/>
        </p:nvSpPr>
        <p:spPr>
          <a:xfrm>
            <a:off x="952502" y="1785320"/>
            <a:ext cx="18028540" cy="8648521"/>
          </a:xfrm>
          <a:prstGeom prst="rect">
            <a:avLst/>
          </a:prstGeom>
          <a:noFill/>
        </p:spPr>
        <p:txBody>
          <a:bodyPr wrap="square">
            <a:spAutoFit/>
          </a:bodyPr>
          <a:lstStyle/>
          <a:p>
            <a:pPr algn="l" rtl="0" fontAlgn="base">
              <a:spcBef>
                <a:spcPts val="600"/>
              </a:spcBef>
            </a:pPr>
            <a:r>
              <a:rPr lang="en-US" sz="2600" b="0" i="0" dirty="0">
                <a:effectLst/>
                <a:latin typeface="+mj-lt"/>
              </a:rPr>
              <a:t>WHO, Member States and main technical partners, the U.S. Centers for Disease Control and Prevention (CDC) and the University of Virginia (UVA), have leveraged the Global Rotavirus Surveillance Network to establish the Global Pediatric Diarrhea Surveillance (GPDS) network to further study the etiology of diarrhea among hospitalized children under 5 years of age by using a molecular diagnostic technology called TaqMan Array Card (TAC) </a:t>
            </a:r>
            <a:r>
              <a:rPr lang="en-US" sz="2600" b="0" i="0" dirty="0" err="1">
                <a:effectLst/>
                <a:latin typeface="+mj-lt"/>
              </a:rPr>
              <a:t>singleplex</a:t>
            </a:r>
            <a:r>
              <a:rPr lang="en-US" sz="2600" b="0" i="0" dirty="0">
                <a:effectLst/>
                <a:latin typeface="+mj-lt"/>
              </a:rPr>
              <a:t> real-time PCR that simultaneously detects more than 20 enteric pathogens. </a:t>
            </a:r>
            <a:br>
              <a:rPr lang="en-US" sz="2600" b="0" i="0" dirty="0">
                <a:effectLst/>
                <a:latin typeface="+mj-lt"/>
              </a:rPr>
            </a:br>
            <a:r>
              <a:rPr lang="en-US" sz="2600" b="0" i="0" dirty="0">
                <a:effectLst/>
                <a:latin typeface="+mj-lt"/>
              </a:rPr>
              <a:t> </a:t>
            </a:r>
            <a:br>
              <a:rPr lang="en-US" sz="2600" b="0" i="0" dirty="0">
                <a:effectLst/>
                <a:latin typeface="+mj-lt"/>
              </a:rPr>
            </a:br>
            <a:r>
              <a:rPr lang="en-US" sz="2600" b="0" i="0" dirty="0">
                <a:effectLst/>
                <a:latin typeface="+mj-lt"/>
              </a:rPr>
              <a:t>Selected sentinel sites with high performing surveillance are part of GPDS and contribute to gathering important data that will provide global, regional, and country-level estimates of pathogen specific diarrhea related to hospitalizations among children under 5 years. These data contribute to a better estimation of pathogen-specific disease burden among young children with severe diarrhea and improve our understanding of the main causes of diarrhea among this age group. These data on the burden of pediatric diarrhea are not only important to monitor the success of rotavirus vaccination but also to provide evidence for the role of additional enteric vaccines that are currently in development, such as ETEC, </a:t>
            </a:r>
            <a:r>
              <a:rPr lang="en-US" sz="2600" b="0" i="1" dirty="0">
                <a:effectLst/>
                <a:latin typeface="+mj-lt"/>
              </a:rPr>
              <a:t>Shigella</a:t>
            </a:r>
            <a:r>
              <a:rPr lang="en-US" sz="2600" b="0" i="0" dirty="0">
                <a:effectLst/>
                <a:latin typeface="+mj-lt"/>
              </a:rPr>
              <a:t> and norovirus. </a:t>
            </a:r>
          </a:p>
          <a:p>
            <a:pPr algn="l" rtl="0" fontAlgn="base">
              <a:spcBef>
                <a:spcPts val="600"/>
              </a:spcBef>
            </a:pPr>
            <a:endParaRPr lang="en-US" sz="2600" dirty="0">
              <a:latin typeface="+mj-lt"/>
            </a:endParaRPr>
          </a:p>
          <a:p>
            <a:pPr algn="l" rtl="0" fontAlgn="base">
              <a:spcBef>
                <a:spcPts val="600"/>
              </a:spcBef>
            </a:pPr>
            <a:r>
              <a:rPr lang="en-US" sz="2600" b="0" i="0" dirty="0">
                <a:effectLst/>
                <a:latin typeface="+mj-lt"/>
              </a:rPr>
              <a:t>GRSN is the platform for GPDS; GRSN sites that are additionally participating in GPDS expand their case definition to include all pediatric diarrhea regardless of duration or presence of blood in stool. In these sites, 100 samples per year are randomly selected from the cumulative samples at the end of the year for TAC</a:t>
            </a:r>
            <a:r>
              <a:rPr lang="en-US" sz="2600" dirty="0">
                <a:latin typeface="+mj-lt"/>
              </a:rPr>
              <a:t> testing. GPDS data is used to estimate pathogen-specific attributable burdens of diarrheal hospitalizations at the site, country, regional, and global levels. </a:t>
            </a:r>
            <a:endParaRPr lang="en-US" sz="2600" b="0" i="0" dirty="0">
              <a:effectLst/>
              <a:latin typeface="+mj-lt"/>
            </a:endParaRPr>
          </a:p>
        </p:txBody>
      </p:sp>
      <p:sp>
        <p:nvSpPr>
          <p:cNvPr id="3" name="Slide Number Placeholder 2">
            <a:extLst>
              <a:ext uri="{FF2B5EF4-FFF2-40B4-BE49-F238E27FC236}">
                <a16:creationId xmlns:a16="http://schemas.microsoft.com/office/drawing/2014/main" id="{987FA2D6-E5F2-3E01-58B4-91E77EDF15D2}"/>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47</a:t>
            </a:fld>
            <a:endParaRPr lang="en-GB" sz="1400"/>
          </a:p>
        </p:txBody>
      </p:sp>
    </p:spTree>
    <p:extLst>
      <p:ext uri="{BB962C8B-B14F-4D97-AF65-F5344CB8AC3E}">
        <p14:creationId xmlns:p14="http://schemas.microsoft.com/office/powerpoint/2010/main" val="17196881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781" y="886547"/>
            <a:ext cx="18601993" cy="1107996"/>
          </a:xfrm>
        </p:spPr>
        <p:txBody>
          <a:bodyPr/>
          <a:lstStyle/>
          <a:p>
            <a:pPr>
              <a:lnSpc>
                <a:spcPct val="100000"/>
              </a:lnSpc>
              <a:spcBef>
                <a:spcPts val="0"/>
              </a:spcBef>
            </a:pPr>
            <a:r>
              <a:rPr sz="3600">
                <a:solidFill>
                  <a:srgbClr val="000000">
                    <a:alpha val="100000"/>
                  </a:srgbClr>
                </a:solidFill>
                <a:latin typeface="Poppins SemiBold"/>
                <a:cs typeface="Poppins SemiBold"/>
                <a:sym typeface="Poppins SemiBold"/>
              </a:rPr>
              <a:t>Countries participating in the </a:t>
            </a:r>
            <a:r>
              <a:rPr lang="en-US" sz="3600">
                <a:solidFill>
                  <a:srgbClr val="000000">
                    <a:alpha val="100000"/>
                  </a:srgbClr>
                </a:solidFill>
                <a:latin typeface="Poppins SemiBold"/>
                <a:cs typeface="Poppins SemiBold"/>
                <a:sym typeface="Poppins SemiBold"/>
              </a:rPr>
              <a:t>G</a:t>
            </a:r>
            <a:r>
              <a:rPr sz="3600">
                <a:solidFill>
                  <a:srgbClr val="000000">
                    <a:alpha val="100000"/>
                  </a:srgbClr>
                </a:solidFill>
                <a:latin typeface="Poppins SemiBold"/>
                <a:cs typeface="Poppins SemiBold"/>
                <a:sym typeface="Poppins SemiBold"/>
              </a:rPr>
              <a:t>lobal </a:t>
            </a:r>
            <a:r>
              <a:rPr lang="en-US" sz="3600">
                <a:solidFill>
                  <a:srgbClr val="000000">
                    <a:alpha val="100000"/>
                  </a:srgbClr>
                </a:solidFill>
                <a:latin typeface="Poppins SemiBold"/>
                <a:cs typeface="Poppins SemiBold"/>
                <a:sym typeface="Poppins SemiBold"/>
              </a:rPr>
              <a:t>P</a:t>
            </a:r>
            <a:r>
              <a:rPr sz="3600">
                <a:solidFill>
                  <a:srgbClr val="000000">
                    <a:alpha val="100000"/>
                  </a:srgbClr>
                </a:solidFill>
                <a:latin typeface="Poppins SemiBold"/>
                <a:cs typeface="Poppins SemiBold"/>
                <a:sym typeface="Poppins SemiBold"/>
              </a:rPr>
              <a:t>ediatric </a:t>
            </a:r>
            <a:r>
              <a:rPr lang="en-US" sz="3600">
                <a:solidFill>
                  <a:srgbClr val="000000">
                    <a:alpha val="100000"/>
                  </a:srgbClr>
                </a:solidFill>
                <a:latin typeface="Poppins SemiBold"/>
                <a:cs typeface="Poppins SemiBold"/>
                <a:sym typeface="Poppins SemiBold"/>
              </a:rPr>
              <a:t>D</a:t>
            </a:r>
            <a:r>
              <a:rPr sz="3600">
                <a:solidFill>
                  <a:srgbClr val="000000">
                    <a:alpha val="100000"/>
                  </a:srgbClr>
                </a:solidFill>
                <a:latin typeface="Poppins SemiBold"/>
                <a:cs typeface="Poppins SemiBold"/>
                <a:sym typeface="Poppins SemiBold"/>
              </a:rPr>
              <a:t>iarrhea </a:t>
            </a:r>
            <a:r>
              <a:rPr lang="en-US" sz="3600">
                <a:solidFill>
                  <a:srgbClr val="000000">
                    <a:alpha val="100000"/>
                  </a:srgbClr>
                </a:solidFill>
                <a:latin typeface="Poppins SemiBold"/>
                <a:cs typeface="Poppins SemiBold"/>
                <a:sym typeface="Poppins SemiBold"/>
              </a:rPr>
              <a:t>S</a:t>
            </a:r>
            <a:r>
              <a:rPr sz="3600">
                <a:solidFill>
                  <a:srgbClr val="000000">
                    <a:alpha val="100000"/>
                  </a:srgbClr>
                </a:solidFill>
                <a:latin typeface="Poppins SemiBold"/>
                <a:cs typeface="Poppins SemiBold"/>
                <a:sym typeface="Poppins SemiBold"/>
              </a:rPr>
              <a:t>urveillance network (GPDS), 202</a:t>
            </a:r>
            <a:r>
              <a:rPr lang="en-US" sz="3600">
                <a:solidFill>
                  <a:srgbClr val="000000">
                    <a:alpha val="100000"/>
                  </a:srgbClr>
                </a:solidFill>
                <a:latin typeface="Poppins SemiBold"/>
                <a:cs typeface="Poppins SemiBold"/>
                <a:sym typeface="Poppins SemiBold"/>
              </a:rPr>
              <a:t>2</a:t>
            </a:r>
            <a:endParaRPr sz="3600">
              <a:solidFill>
                <a:srgbClr val="000000">
                  <a:alpha val="100000"/>
                </a:srgbClr>
              </a:solidFill>
              <a:latin typeface="Poppins SemiBold"/>
              <a:cs typeface="Poppins SemiBold"/>
              <a:sym typeface="Poppins SemiBold"/>
            </a:endParaRPr>
          </a:p>
        </p:txBody>
      </p:sp>
      <p:pic>
        <p:nvPicPr>
          <p:cNvPr id="3" name="Picture 2" descr="A map of the world&#10;&#10;Description automatically generated">
            <a:extLst>
              <a:ext uri="{FF2B5EF4-FFF2-40B4-BE49-F238E27FC236}">
                <a16:creationId xmlns:a16="http://schemas.microsoft.com/office/drawing/2014/main" id="{A0768459-9096-B2F8-323C-19E0C642E251}"/>
              </a:ext>
            </a:extLst>
          </p:cNvPr>
          <p:cNvPicPr>
            <a:picLocks noChangeAspect="1"/>
          </p:cNvPicPr>
          <p:nvPr/>
        </p:nvPicPr>
        <p:blipFill>
          <a:blip r:embed="rId2"/>
          <a:stretch>
            <a:fillRect/>
          </a:stretch>
        </p:blipFill>
        <p:spPr>
          <a:xfrm>
            <a:off x="1876028" y="2150156"/>
            <a:ext cx="15866422" cy="8386536"/>
          </a:xfrm>
          <a:prstGeom prst="rect">
            <a:avLst/>
          </a:prstGeom>
        </p:spPr>
      </p:pic>
      <p:sp>
        <p:nvSpPr>
          <p:cNvPr id="4" name="Slide Number Placeholder 2">
            <a:extLst>
              <a:ext uri="{FF2B5EF4-FFF2-40B4-BE49-F238E27FC236}">
                <a16:creationId xmlns:a16="http://schemas.microsoft.com/office/drawing/2014/main" id="{B1C3D71E-29B8-1DBB-A61A-CEAEEF990E61}"/>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48</a:t>
            </a:fld>
            <a:endParaRPr lang="en-GB" sz="1400" dirty="0"/>
          </a:p>
        </p:txBody>
      </p:sp>
    </p:spTree>
    <p:extLst>
      <p:ext uri="{BB962C8B-B14F-4D97-AF65-F5344CB8AC3E}">
        <p14:creationId xmlns:p14="http://schemas.microsoft.com/office/powerpoint/2010/main" val="7773672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2" y="885878"/>
            <a:ext cx="18604604" cy="553998"/>
          </a:xfrm>
        </p:spPr>
        <p:txBody>
          <a:bodyPr/>
          <a:lstStyle/>
          <a:p>
            <a:pPr fontAlgn="base">
              <a:lnSpc>
                <a:spcPct val="100000"/>
              </a:lnSpc>
              <a:spcBef>
                <a:spcPts val="0"/>
              </a:spcBef>
            </a:pPr>
            <a:r>
              <a:rPr lang="en-US" sz="3600">
                <a:solidFill>
                  <a:srgbClr val="000000">
                    <a:alpha val="100000"/>
                  </a:srgbClr>
                </a:solidFill>
                <a:latin typeface="Poppins SemiBold"/>
                <a:cs typeface="Poppins SemiBold"/>
              </a:rPr>
              <a:t>Global Pediatric Diarrhea Surveillance - updates</a:t>
            </a:r>
          </a:p>
        </p:txBody>
      </p:sp>
      <p:sp>
        <p:nvSpPr>
          <p:cNvPr id="4" name="TextBox 3">
            <a:extLst>
              <a:ext uri="{FF2B5EF4-FFF2-40B4-BE49-F238E27FC236}">
                <a16:creationId xmlns:a16="http://schemas.microsoft.com/office/drawing/2014/main" id="{98FE01A9-CA2C-4286-B130-00C2B318F4CE}"/>
              </a:ext>
            </a:extLst>
          </p:cNvPr>
          <p:cNvSpPr txBox="1"/>
          <p:nvPr/>
        </p:nvSpPr>
        <p:spPr>
          <a:xfrm>
            <a:off x="952502" y="2126283"/>
            <a:ext cx="18819524" cy="5371214"/>
          </a:xfrm>
          <a:prstGeom prst="rect">
            <a:avLst/>
          </a:prstGeom>
          <a:noFill/>
        </p:spPr>
        <p:txBody>
          <a:bodyPr wrap="square">
            <a:spAutoFit/>
          </a:bodyPr>
          <a:lstStyle/>
          <a:p>
            <a:pPr marL="457200" indent="-457200" fontAlgn="base">
              <a:lnSpc>
                <a:spcPct val="120000"/>
              </a:lnSpc>
              <a:spcBef>
                <a:spcPts val="600"/>
              </a:spcBef>
              <a:spcAft>
                <a:spcPts val="1200"/>
              </a:spcAft>
              <a:buClr>
                <a:schemeClr val="accent1"/>
              </a:buClr>
              <a:buSzPct val="110000"/>
              <a:buFont typeface="Wingdings" panose="05000000000000000000" pitchFamily="2" charset="2"/>
              <a:buChar char="§"/>
            </a:pPr>
            <a:r>
              <a:rPr lang="en-US" sz="2950" dirty="0">
                <a:latin typeface="Poppins"/>
                <a:ea typeface="Roboto"/>
                <a:cs typeface="Poppins"/>
              </a:rPr>
              <a:t>Analysis of 2017-2018 data has been published:</a:t>
            </a:r>
          </a:p>
          <a:p>
            <a:pPr marL="914400" lvl="1" indent="-457200" fontAlgn="base">
              <a:lnSpc>
                <a:spcPct val="120000"/>
              </a:lnSpc>
              <a:spcBef>
                <a:spcPts val="600"/>
              </a:spcBef>
              <a:spcAft>
                <a:spcPts val="1200"/>
              </a:spcAft>
              <a:buClr>
                <a:schemeClr val="accent1"/>
              </a:buClr>
              <a:buSzPct val="110000"/>
              <a:buFont typeface="Arial" panose="020B0604020202020204" pitchFamily="34" charset="0"/>
              <a:buChar char="•"/>
            </a:pPr>
            <a:r>
              <a:rPr lang="en-US" sz="2400" dirty="0" err="1">
                <a:hlinkClick r:id="rId2"/>
              </a:rPr>
              <a:t>Aetiology</a:t>
            </a:r>
            <a:r>
              <a:rPr lang="en-US" sz="2400" dirty="0">
                <a:hlinkClick r:id="rId2"/>
              </a:rPr>
              <a:t> and incidence of </a:t>
            </a:r>
            <a:r>
              <a:rPr lang="en-US" sz="2400" dirty="0" err="1">
                <a:hlinkClick r:id="rId2"/>
              </a:rPr>
              <a:t>diarrhoea</a:t>
            </a:r>
            <a:r>
              <a:rPr lang="en-US" sz="2400" dirty="0">
                <a:hlinkClick r:id="rId2"/>
              </a:rPr>
              <a:t> requiring </a:t>
            </a:r>
            <a:r>
              <a:rPr lang="en-US" sz="2400" dirty="0" err="1">
                <a:hlinkClick r:id="rId2"/>
              </a:rPr>
              <a:t>hospitalisation</a:t>
            </a:r>
            <a:r>
              <a:rPr lang="en-US" sz="2400" dirty="0">
                <a:hlinkClick r:id="rId2"/>
              </a:rPr>
              <a:t> in children under 5 years of age in 28 low-income and middle-income countries: findings from the Global Pediatric Diarrhea Surveillance network | BMJ Global Health</a:t>
            </a:r>
            <a:endParaRPr lang="en-US" sz="2950" dirty="0">
              <a:latin typeface="Poppins"/>
              <a:ea typeface="Roboto"/>
              <a:cs typeface="Poppins"/>
            </a:endParaRPr>
          </a:p>
          <a:p>
            <a:pPr marL="457200" indent="-457200" fontAlgn="base">
              <a:lnSpc>
                <a:spcPct val="120000"/>
              </a:lnSpc>
              <a:spcBef>
                <a:spcPts val="600"/>
              </a:spcBef>
              <a:spcAft>
                <a:spcPts val="1200"/>
              </a:spcAft>
              <a:buClr>
                <a:schemeClr val="accent1"/>
              </a:buClr>
              <a:buSzPct val="110000"/>
              <a:buFont typeface="Wingdings" panose="05000000000000000000" pitchFamily="2" charset="2"/>
              <a:buChar char="§"/>
            </a:pPr>
            <a:r>
              <a:rPr lang="en-US" sz="2950" dirty="0">
                <a:latin typeface="Poppins"/>
                <a:ea typeface="Roboto"/>
                <a:cs typeface="Poppins"/>
              </a:rPr>
              <a:t>Analysis of 2019-2020 data is complete (see following slides) </a:t>
            </a:r>
          </a:p>
          <a:p>
            <a:pPr marL="457200" indent="-457200" fontAlgn="base">
              <a:lnSpc>
                <a:spcPct val="120000"/>
              </a:lnSpc>
              <a:spcBef>
                <a:spcPts val="600"/>
              </a:spcBef>
              <a:spcAft>
                <a:spcPts val="1200"/>
              </a:spcAft>
              <a:buClr>
                <a:schemeClr val="accent1"/>
              </a:buClr>
              <a:buSzPct val="110000"/>
              <a:buFont typeface="Wingdings" panose="05000000000000000000" pitchFamily="2" charset="2"/>
              <a:buChar char="§"/>
            </a:pPr>
            <a:r>
              <a:rPr lang="en-US" sz="2950" dirty="0">
                <a:latin typeface="Poppins"/>
                <a:ea typeface="Roboto"/>
                <a:cs typeface="Poppins"/>
              </a:rPr>
              <a:t>Testing of 2021 specimens is nearly complete (preliminary analysis is presented in following slides)</a:t>
            </a:r>
          </a:p>
          <a:p>
            <a:pPr marL="457200" indent="-457200" fontAlgn="base">
              <a:lnSpc>
                <a:spcPct val="120000"/>
              </a:lnSpc>
              <a:spcBef>
                <a:spcPts val="600"/>
              </a:spcBef>
              <a:spcAft>
                <a:spcPts val="1200"/>
              </a:spcAft>
              <a:buClr>
                <a:schemeClr val="accent1"/>
              </a:buClr>
              <a:buSzPct val="110000"/>
              <a:buFont typeface="Wingdings" panose="05000000000000000000" pitchFamily="2" charset="2"/>
              <a:buChar char="§"/>
            </a:pPr>
            <a:r>
              <a:rPr lang="en-US" sz="2950" dirty="0">
                <a:latin typeface="Poppins"/>
                <a:ea typeface="Roboto"/>
                <a:cs typeface="Poppins"/>
              </a:rPr>
              <a:t>Testing of 2022 specimens is ongoing; preliminary analysis is underway</a:t>
            </a:r>
          </a:p>
          <a:p>
            <a:pPr marL="457200" indent="-457200" fontAlgn="base">
              <a:lnSpc>
                <a:spcPct val="120000"/>
              </a:lnSpc>
              <a:spcBef>
                <a:spcPts val="600"/>
              </a:spcBef>
              <a:spcAft>
                <a:spcPts val="1200"/>
              </a:spcAft>
              <a:buClr>
                <a:schemeClr val="accent1"/>
              </a:buClr>
              <a:buSzPct val="110000"/>
              <a:buFont typeface="Wingdings" panose="05000000000000000000" pitchFamily="2" charset="2"/>
              <a:buChar char="§"/>
            </a:pPr>
            <a:r>
              <a:rPr lang="en-US" sz="2950" dirty="0">
                <a:latin typeface="Poppins"/>
                <a:ea typeface="Roboto"/>
                <a:cs typeface="Poppins"/>
              </a:rPr>
              <a:t>Testing of 2023 specimens will begin soon</a:t>
            </a:r>
          </a:p>
        </p:txBody>
      </p:sp>
      <p:sp>
        <p:nvSpPr>
          <p:cNvPr id="6" name="Slide Number Placeholder 2">
            <a:extLst>
              <a:ext uri="{FF2B5EF4-FFF2-40B4-BE49-F238E27FC236}">
                <a16:creationId xmlns:a16="http://schemas.microsoft.com/office/drawing/2014/main" id="{F77C0CE5-B82E-A851-5173-36A41B2F7A39}"/>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49</a:t>
            </a:fld>
            <a:endParaRPr lang="en-GB" sz="1400" dirty="0"/>
          </a:p>
        </p:txBody>
      </p:sp>
    </p:spTree>
    <p:extLst>
      <p:ext uri="{BB962C8B-B14F-4D97-AF65-F5344CB8AC3E}">
        <p14:creationId xmlns:p14="http://schemas.microsoft.com/office/powerpoint/2010/main" val="2392668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80C61D-6F1A-485A-A848-82D958F986A3}"/>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5</a:t>
            </a:fld>
            <a:endParaRPr lang="en-GB" sz="1400"/>
          </a:p>
        </p:txBody>
      </p:sp>
      <p:sp>
        <p:nvSpPr>
          <p:cNvPr id="4" name="Title 3">
            <a:extLst>
              <a:ext uri="{FF2B5EF4-FFF2-40B4-BE49-F238E27FC236}">
                <a16:creationId xmlns:a16="http://schemas.microsoft.com/office/drawing/2014/main" id="{11948E9B-3BA2-494C-A0BF-E1A3B183BADA}"/>
              </a:ext>
            </a:extLst>
          </p:cNvPr>
          <p:cNvSpPr>
            <a:spLocks noGrp="1"/>
          </p:cNvSpPr>
          <p:nvPr>
            <p:ph type="title"/>
          </p:nvPr>
        </p:nvSpPr>
        <p:spPr>
          <a:xfrm>
            <a:off x="952503" y="886214"/>
            <a:ext cx="8378824" cy="559127"/>
          </a:xfrm>
        </p:spPr>
        <p:txBody>
          <a:bodyPr/>
          <a:lstStyle/>
          <a:p>
            <a:r>
              <a:rPr lang="en-US" sz="4000"/>
              <a:t>Surveillance objectives</a:t>
            </a:r>
          </a:p>
        </p:txBody>
      </p:sp>
      <p:sp>
        <p:nvSpPr>
          <p:cNvPr id="5" name="Text Placeholder 4">
            <a:extLst>
              <a:ext uri="{FF2B5EF4-FFF2-40B4-BE49-F238E27FC236}">
                <a16:creationId xmlns:a16="http://schemas.microsoft.com/office/drawing/2014/main" id="{C2856DFB-0093-4D63-AD13-3F269FA7FCEC}"/>
              </a:ext>
            </a:extLst>
          </p:cNvPr>
          <p:cNvSpPr>
            <a:spLocks noGrp="1"/>
          </p:cNvSpPr>
          <p:nvPr>
            <p:ph type="body" sz="quarter" idx="14"/>
          </p:nvPr>
        </p:nvSpPr>
        <p:spPr>
          <a:xfrm>
            <a:off x="952502" y="2506409"/>
            <a:ext cx="18160887" cy="7916727"/>
          </a:xfrm>
        </p:spPr>
        <p:txBody>
          <a:bodyPr numCol="2"/>
          <a:lstStyle/>
          <a:p>
            <a:r>
              <a:rPr lang="en-US" sz="2968"/>
              <a:t>In countries that have not yet introduced rotavirus vaccine – </a:t>
            </a:r>
          </a:p>
          <a:p>
            <a:pPr lvl="1">
              <a:buFont typeface="Arial" panose="020B0604020202020204" pitchFamily="34" charset="0"/>
              <a:buChar char="•"/>
            </a:pPr>
            <a:r>
              <a:rPr lang="en-US" sz="2568"/>
              <a:t>Generate data to advocate for vaccine introduction</a:t>
            </a:r>
            <a:endParaRPr lang="en-US" sz="2568" dirty="0"/>
          </a:p>
          <a:p>
            <a:r>
              <a:rPr lang="en-US" sz="2968"/>
              <a:t>In countries that have introduced rotavirus vaccine –</a:t>
            </a:r>
          </a:p>
          <a:p>
            <a:pPr lvl="1">
              <a:buFont typeface="Arial" panose="020B0604020202020204" pitchFamily="34" charset="0"/>
              <a:buChar char="•"/>
            </a:pPr>
            <a:r>
              <a:rPr lang="en-US" sz="2638"/>
              <a:t>Evaluate vaccine effectiveness &amp; impact</a:t>
            </a:r>
            <a:endParaRPr lang="en-US" sz="2638" dirty="0"/>
          </a:p>
          <a:p>
            <a:pPr lvl="1">
              <a:buFont typeface="Arial" panose="020B0604020202020204" pitchFamily="34" charset="0"/>
              <a:buChar char="•"/>
            </a:pPr>
            <a:r>
              <a:rPr lang="en-US" sz="2638"/>
              <a:t>Monitor changes in vaccine product or schedule</a:t>
            </a:r>
            <a:endParaRPr lang="en-US" sz="2638" dirty="0"/>
          </a:p>
          <a:p>
            <a:r>
              <a:rPr lang="en-US" sz="2968"/>
              <a:t>Globally – </a:t>
            </a:r>
          </a:p>
          <a:p>
            <a:pPr lvl="1">
              <a:buFont typeface="Arial" panose="020B0604020202020204" pitchFamily="34" charset="0"/>
              <a:buChar char="•"/>
            </a:pPr>
            <a:r>
              <a:rPr lang="en-US" sz="2568"/>
              <a:t>Monitor rotavirus burden &amp; circulating rotavirus genotypes</a:t>
            </a:r>
            <a:endParaRPr lang="en-US" sz="2568" dirty="0"/>
          </a:p>
          <a:p>
            <a:r>
              <a:rPr lang="en-US" sz="2968"/>
              <a:t>Evaluate pathogens associated with hospitalized pediatric diarrhea</a:t>
            </a:r>
          </a:p>
          <a:p>
            <a:r>
              <a:rPr lang="en-US" sz="2968"/>
              <a:t>Monitor changing burden of pathogens over time</a:t>
            </a:r>
          </a:p>
          <a:p>
            <a:r>
              <a:rPr lang="en-US" sz="2968"/>
              <a:t>Monitor circulating strains</a:t>
            </a:r>
          </a:p>
          <a:p>
            <a:r>
              <a:rPr lang="en-US" sz="2968"/>
              <a:t>Inform global, regional, &amp; country disease burden estimates</a:t>
            </a:r>
          </a:p>
          <a:p>
            <a:r>
              <a:rPr lang="en-US" sz="2968"/>
              <a:t>Inform new enteric vaccine development</a:t>
            </a:r>
          </a:p>
          <a:p>
            <a:r>
              <a:rPr lang="en-US" sz="2968"/>
              <a:t>Provide a platform for future vaccine evaluation</a:t>
            </a:r>
          </a:p>
        </p:txBody>
      </p:sp>
      <p:sp>
        <p:nvSpPr>
          <p:cNvPr id="6" name="Title 3">
            <a:extLst>
              <a:ext uri="{FF2B5EF4-FFF2-40B4-BE49-F238E27FC236}">
                <a16:creationId xmlns:a16="http://schemas.microsoft.com/office/drawing/2014/main" id="{E551DB39-72FD-440E-8572-B527DD577ADC}"/>
              </a:ext>
            </a:extLst>
          </p:cNvPr>
          <p:cNvSpPr txBox="1">
            <a:spLocks/>
          </p:cNvSpPr>
          <p:nvPr/>
        </p:nvSpPr>
        <p:spPr>
          <a:xfrm>
            <a:off x="952501" y="1835456"/>
            <a:ext cx="17280068" cy="670953"/>
          </a:xfrm>
          <a:prstGeom prst="rect">
            <a:avLst/>
          </a:prstGeom>
        </p:spPr>
        <p:txBody>
          <a:bodyPr vert="horz" wrap="square" lIns="0" tIns="0" rIns="0" bIns="0" rtlCol="0" anchor="t" anchorCtr="0">
            <a:spAutoFit/>
          </a:bodyPr>
          <a:lst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a:lstStyle>
          <a:p>
            <a:r>
              <a:rPr lang="en-US" sz="4800">
                <a:solidFill>
                  <a:srgbClr val="009CDE"/>
                </a:solidFill>
              </a:rPr>
              <a:t>GRSN										 					GPDS</a:t>
            </a:r>
          </a:p>
        </p:txBody>
      </p:sp>
    </p:spTree>
    <p:extLst>
      <p:ext uri="{BB962C8B-B14F-4D97-AF65-F5344CB8AC3E}">
        <p14:creationId xmlns:p14="http://schemas.microsoft.com/office/powerpoint/2010/main" val="372130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54" y="202299"/>
            <a:ext cx="19080683" cy="1500411"/>
          </a:xfrm>
        </p:spPr>
        <p:txBody>
          <a:bodyPr/>
          <a:lstStyle/>
          <a:p>
            <a:r>
              <a:rPr lang="en-US" sz="3600" dirty="0"/>
              <a:t>Pathogen-specific attributable fractions of hospitalized diarrhea in children aged &lt;5 years in Global Pediatric Diarrhea Surveillance both globally and by WHO Region, 2017–2021 </a:t>
            </a:r>
            <a:endParaRPr lang="en-US" sz="3600" dirty="0">
              <a:solidFill>
                <a:srgbClr val="000000">
                  <a:alpha val="100000"/>
                </a:srgbClr>
              </a:solidFill>
              <a:latin typeface="Poppins SemiBold"/>
              <a:cs typeface="Poppins SemiBold"/>
            </a:endParaRPr>
          </a:p>
        </p:txBody>
      </p:sp>
      <p:sp>
        <p:nvSpPr>
          <p:cNvPr id="6" name="Footer Placeholder 1">
            <a:extLst>
              <a:ext uri="{FF2B5EF4-FFF2-40B4-BE49-F238E27FC236}">
                <a16:creationId xmlns:a16="http://schemas.microsoft.com/office/drawing/2014/main" id="{BB9223EE-439A-C47C-D188-7C554B01A14F}"/>
              </a:ext>
            </a:extLst>
          </p:cNvPr>
          <p:cNvSpPr txBox="1">
            <a:spLocks/>
          </p:cNvSpPr>
          <p:nvPr/>
        </p:nvSpPr>
        <p:spPr>
          <a:xfrm>
            <a:off x="952500" y="10690760"/>
            <a:ext cx="15010753" cy="184666"/>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1200" kern="1200">
                <a:solidFill>
                  <a:schemeClr val="tx1">
                    <a:tint val="75000"/>
                  </a:schemeClr>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Based on data analyzed as of 24 May 2024</a:t>
            </a:r>
            <a:endParaRPr lang="en-GB" dirty="0"/>
          </a:p>
        </p:txBody>
      </p:sp>
      <p:sp>
        <p:nvSpPr>
          <p:cNvPr id="13" name="Slide Number Placeholder 2">
            <a:extLst>
              <a:ext uri="{FF2B5EF4-FFF2-40B4-BE49-F238E27FC236}">
                <a16:creationId xmlns:a16="http://schemas.microsoft.com/office/drawing/2014/main" id="{2CE15C85-42DA-3548-7402-5B0B042275C0}"/>
              </a:ext>
            </a:extLst>
          </p:cNvPr>
          <p:cNvSpPr txBox="1">
            <a:spLocks/>
          </p:cNvSpPr>
          <p:nvPr/>
        </p:nvSpPr>
        <p:spPr>
          <a:xfrm>
            <a:off x="17633950" y="10690760"/>
            <a:ext cx="1479438" cy="2154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2E31AFC-DF42-41A5-B57C-06A83BBA6616}" type="slidenum">
              <a:rPr lang="en-GB" sz="1400" smtClean="0">
                <a:solidFill>
                  <a:schemeClr val="tx1">
                    <a:tint val="75000"/>
                  </a:schemeClr>
                </a:solidFill>
                <a:latin typeface="Poppins" pitchFamily="2" charset="77"/>
                <a:cs typeface="Poppins" pitchFamily="2" charset="77"/>
              </a:rPr>
              <a:pPr algn="r"/>
              <a:t>50</a:t>
            </a:fld>
            <a:endParaRPr lang="en-GB" sz="1400" dirty="0">
              <a:solidFill>
                <a:schemeClr val="tx1">
                  <a:tint val="75000"/>
                </a:schemeClr>
              </a:solidFill>
              <a:latin typeface="Poppins" pitchFamily="2" charset="77"/>
              <a:cs typeface="Poppins" pitchFamily="2" charset="77"/>
            </a:endParaRPr>
          </a:p>
        </p:txBody>
      </p:sp>
      <p:pic>
        <p:nvPicPr>
          <p:cNvPr id="4" name="Picture 3">
            <a:extLst>
              <a:ext uri="{FF2B5EF4-FFF2-40B4-BE49-F238E27FC236}">
                <a16:creationId xmlns:a16="http://schemas.microsoft.com/office/drawing/2014/main" id="{E7EEB8A2-51A3-3561-6F00-5567B8127055}"/>
              </a:ext>
            </a:extLst>
          </p:cNvPr>
          <p:cNvPicPr>
            <a:picLocks noChangeAspect="1"/>
          </p:cNvPicPr>
          <p:nvPr/>
        </p:nvPicPr>
        <p:blipFill rotWithShape="1">
          <a:blip r:embed="rId3"/>
          <a:srcRect t="1381"/>
          <a:stretch/>
        </p:blipFill>
        <p:spPr>
          <a:xfrm>
            <a:off x="1630176" y="1938895"/>
            <a:ext cx="16789672" cy="8278985"/>
          </a:xfrm>
          <a:prstGeom prst="rect">
            <a:avLst/>
          </a:prstGeom>
        </p:spPr>
      </p:pic>
      <p:pic>
        <p:nvPicPr>
          <p:cNvPr id="8" name="Picture 7">
            <a:extLst>
              <a:ext uri="{FF2B5EF4-FFF2-40B4-BE49-F238E27FC236}">
                <a16:creationId xmlns:a16="http://schemas.microsoft.com/office/drawing/2014/main" id="{7B6AABEE-107D-CADC-5949-B15567C96C94}"/>
              </a:ext>
            </a:extLst>
          </p:cNvPr>
          <p:cNvPicPr>
            <a:picLocks noChangeAspect="1"/>
          </p:cNvPicPr>
          <p:nvPr/>
        </p:nvPicPr>
        <p:blipFill>
          <a:blip r:embed="rId4"/>
          <a:stretch>
            <a:fillRect/>
          </a:stretch>
        </p:blipFill>
        <p:spPr>
          <a:xfrm>
            <a:off x="14265142" y="10454575"/>
            <a:ext cx="3738045" cy="531772"/>
          </a:xfrm>
          <a:prstGeom prst="rect">
            <a:avLst/>
          </a:prstGeom>
        </p:spPr>
      </p:pic>
    </p:spTree>
    <p:extLst>
      <p:ext uri="{BB962C8B-B14F-4D97-AF65-F5344CB8AC3E}">
        <p14:creationId xmlns:p14="http://schemas.microsoft.com/office/powerpoint/2010/main" val="431926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54" y="202299"/>
            <a:ext cx="18788834" cy="1500411"/>
          </a:xfrm>
        </p:spPr>
        <p:txBody>
          <a:bodyPr/>
          <a:lstStyle/>
          <a:p>
            <a:r>
              <a:rPr lang="en-US" sz="3600" dirty="0"/>
              <a:t>Pathogen-specific attributable fractions of hospitalized diarrhea in children aged &lt;5 years in countries</a:t>
            </a:r>
            <a:r>
              <a:rPr lang="en-US" sz="3600" dirty="0">
                <a:solidFill>
                  <a:srgbClr val="000000">
                    <a:alpha val="100000"/>
                  </a:srgbClr>
                </a:solidFill>
                <a:latin typeface="Poppins SemiBold"/>
                <a:cs typeface="Poppins SemiBold"/>
              </a:rPr>
              <a:t> that have </a:t>
            </a:r>
            <a:r>
              <a:rPr lang="en-US" sz="3600" u="sng" dirty="0">
                <a:solidFill>
                  <a:srgbClr val="000000">
                    <a:alpha val="100000"/>
                  </a:srgbClr>
                </a:solidFill>
                <a:latin typeface="Poppins SemiBold"/>
                <a:cs typeface="Poppins SemiBold"/>
              </a:rPr>
              <a:t>introduced rotavirus vaccine only</a:t>
            </a:r>
            <a:r>
              <a:rPr lang="en-US" sz="3600" dirty="0">
                <a:solidFill>
                  <a:srgbClr val="000000">
                    <a:alpha val="100000"/>
                  </a:srgbClr>
                </a:solidFill>
                <a:latin typeface="Poppins SemiBold"/>
                <a:cs typeface="Poppins SemiBold"/>
              </a:rPr>
              <a:t>, GPDS 2017-2021</a:t>
            </a:r>
            <a:endParaRPr lang="en-US" sz="3600" u="sng" dirty="0">
              <a:solidFill>
                <a:srgbClr val="000000">
                  <a:alpha val="100000"/>
                </a:srgbClr>
              </a:solidFill>
              <a:latin typeface="Poppins SemiBold"/>
              <a:cs typeface="Poppins SemiBold"/>
            </a:endParaRPr>
          </a:p>
        </p:txBody>
      </p:sp>
      <p:sp>
        <p:nvSpPr>
          <p:cNvPr id="6" name="Footer Placeholder 1">
            <a:extLst>
              <a:ext uri="{FF2B5EF4-FFF2-40B4-BE49-F238E27FC236}">
                <a16:creationId xmlns:a16="http://schemas.microsoft.com/office/drawing/2014/main" id="{961A03EC-5532-930D-A88F-85E8003C41C2}"/>
              </a:ext>
            </a:extLst>
          </p:cNvPr>
          <p:cNvSpPr txBox="1">
            <a:spLocks/>
          </p:cNvSpPr>
          <p:nvPr/>
        </p:nvSpPr>
        <p:spPr>
          <a:xfrm>
            <a:off x="952500" y="10690760"/>
            <a:ext cx="15010753" cy="184666"/>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1200" kern="1200">
                <a:solidFill>
                  <a:schemeClr val="tx1">
                    <a:tint val="75000"/>
                  </a:schemeClr>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Based on data analyzed as of 24 May 2024</a:t>
            </a:r>
            <a:endParaRPr lang="en-GB" dirty="0"/>
          </a:p>
        </p:txBody>
      </p:sp>
      <p:sp>
        <p:nvSpPr>
          <p:cNvPr id="11" name="Slide Number Placeholder 2">
            <a:extLst>
              <a:ext uri="{FF2B5EF4-FFF2-40B4-BE49-F238E27FC236}">
                <a16:creationId xmlns:a16="http://schemas.microsoft.com/office/drawing/2014/main" id="{93395C57-5AE8-01E2-36CA-FE8CE6E9F7F4}"/>
              </a:ext>
            </a:extLst>
          </p:cNvPr>
          <p:cNvSpPr txBox="1">
            <a:spLocks/>
          </p:cNvSpPr>
          <p:nvPr/>
        </p:nvSpPr>
        <p:spPr>
          <a:xfrm>
            <a:off x="17633950" y="10690760"/>
            <a:ext cx="1479438" cy="2154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2E31AFC-DF42-41A5-B57C-06A83BBA6616}" type="slidenum">
              <a:rPr lang="en-GB" sz="1400" smtClean="0">
                <a:solidFill>
                  <a:schemeClr val="tx1">
                    <a:tint val="75000"/>
                  </a:schemeClr>
                </a:solidFill>
                <a:latin typeface="Poppins" pitchFamily="2" charset="77"/>
                <a:cs typeface="Poppins" pitchFamily="2" charset="77"/>
              </a:rPr>
              <a:pPr algn="r"/>
              <a:t>51</a:t>
            </a:fld>
            <a:endParaRPr lang="en-GB" sz="1400" dirty="0">
              <a:solidFill>
                <a:schemeClr val="tx1">
                  <a:tint val="75000"/>
                </a:schemeClr>
              </a:solidFill>
              <a:latin typeface="Poppins" pitchFamily="2" charset="77"/>
              <a:cs typeface="Poppins" pitchFamily="2" charset="77"/>
            </a:endParaRPr>
          </a:p>
        </p:txBody>
      </p:sp>
      <p:pic>
        <p:nvPicPr>
          <p:cNvPr id="5" name="Picture 4">
            <a:extLst>
              <a:ext uri="{FF2B5EF4-FFF2-40B4-BE49-F238E27FC236}">
                <a16:creationId xmlns:a16="http://schemas.microsoft.com/office/drawing/2014/main" id="{E880D9EB-1B9E-A609-6766-08FC75AC8DA7}"/>
              </a:ext>
            </a:extLst>
          </p:cNvPr>
          <p:cNvPicPr>
            <a:picLocks noChangeAspect="1"/>
          </p:cNvPicPr>
          <p:nvPr/>
        </p:nvPicPr>
        <p:blipFill rotWithShape="1">
          <a:blip r:embed="rId3"/>
          <a:srcRect b="1135"/>
          <a:stretch/>
        </p:blipFill>
        <p:spPr>
          <a:xfrm>
            <a:off x="1160347" y="1702710"/>
            <a:ext cx="17592347" cy="8768959"/>
          </a:xfrm>
          <a:prstGeom prst="rect">
            <a:avLst/>
          </a:prstGeom>
        </p:spPr>
      </p:pic>
      <p:pic>
        <p:nvPicPr>
          <p:cNvPr id="7" name="Picture 6">
            <a:extLst>
              <a:ext uri="{FF2B5EF4-FFF2-40B4-BE49-F238E27FC236}">
                <a16:creationId xmlns:a16="http://schemas.microsoft.com/office/drawing/2014/main" id="{13D21CFE-0D42-566F-5519-60A946695137}"/>
              </a:ext>
            </a:extLst>
          </p:cNvPr>
          <p:cNvPicPr>
            <a:picLocks noChangeAspect="1"/>
          </p:cNvPicPr>
          <p:nvPr/>
        </p:nvPicPr>
        <p:blipFill>
          <a:blip r:embed="rId4"/>
          <a:stretch>
            <a:fillRect/>
          </a:stretch>
        </p:blipFill>
        <p:spPr>
          <a:xfrm>
            <a:off x="14265142" y="10454575"/>
            <a:ext cx="3738045" cy="531772"/>
          </a:xfrm>
          <a:prstGeom prst="rect">
            <a:avLst/>
          </a:prstGeom>
        </p:spPr>
      </p:pic>
    </p:spTree>
    <p:extLst>
      <p:ext uri="{BB962C8B-B14F-4D97-AF65-F5344CB8AC3E}">
        <p14:creationId xmlns:p14="http://schemas.microsoft.com/office/powerpoint/2010/main" val="19344355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54" y="202299"/>
            <a:ext cx="19348166" cy="1001813"/>
          </a:xfrm>
        </p:spPr>
        <p:txBody>
          <a:bodyPr/>
          <a:lstStyle/>
          <a:p>
            <a:r>
              <a:rPr lang="en-US" sz="3600" dirty="0">
                <a:solidFill>
                  <a:srgbClr val="000000">
                    <a:alpha val="100000"/>
                  </a:srgbClr>
                </a:solidFill>
                <a:latin typeface="Poppins SemiBold"/>
                <a:cs typeface="Poppins SemiBold"/>
              </a:rPr>
              <a:t>GPDS 2017-2021: Overall trends in pathogen-specific attributable fractions for countries included in all 5 years of surveillance</a:t>
            </a:r>
          </a:p>
        </p:txBody>
      </p:sp>
      <p:sp>
        <p:nvSpPr>
          <p:cNvPr id="3" name="Footer Placeholder 1">
            <a:extLst>
              <a:ext uri="{FF2B5EF4-FFF2-40B4-BE49-F238E27FC236}">
                <a16:creationId xmlns:a16="http://schemas.microsoft.com/office/drawing/2014/main" id="{36AECAD5-BF15-1C90-5D79-A8D8AD09ABB3}"/>
              </a:ext>
            </a:extLst>
          </p:cNvPr>
          <p:cNvSpPr txBox="1">
            <a:spLocks/>
          </p:cNvSpPr>
          <p:nvPr/>
        </p:nvSpPr>
        <p:spPr>
          <a:xfrm>
            <a:off x="952500" y="10690760"/>
            <a:ext cx="15010753" cy="184666"/>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1200" kern="1200">
                <a:solidFill>
                  <a:schemeClr val="tx1">
                    <a:tint val="75000"/>
                  </a:schemeClr>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Based on data analyzed as of 24 May 2024</a:t>
            </a:r>
            <a:endParaRPr lang="en-GB" dirty="0"/>
          </a:p>
        </p:txBody>
      </p:sp>
      <p:sp>
        <p:nvSpPr>
          <p:cNvPr id="9" name="Slide Number Placeholder 2">
            <a:extLst>
              <a:ext uri="{FF2B5EF4-FFF2-40B4-BE49-F238E27FC236}">
                <a16:creationId xmlns:a16="http://schemas.microsoft.com/office/drawing/2014/main" id="{B745B3DF-52E3-0565-126E-CD527A009DEC}"/>
              </a:ext>
            </a:extLst>
          </p:cNvPr>
          <p:cNvSpPr txBox="1">
            <a:spLocks/>
          </p:cNvSpPr>
          <p:nvPr/>
        </p:nvSpPr>
        <p:spPr>
          <a:xfrm>
            <a:off x="17633950" y="10690760"/>
            <a:ext cx="1479438" cy="2154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2E31AFC-DF42-41A5-B57C-06A83BBA6616}" type="slidenum">
              <a:rPr lang="en-GB" sz="1400" smtClean="0">
                <a:solidFill>
                  <a:schemeClr val="tx1">
                    <a:tint val="75000"/>
                  </a:schemeClr>
                </a:solidFill>
                <a:latin typeface="Poppins" pitchFamily="2" charset="77"/>
                <a:cs typeface="Poppins" pitchFamily="2" charset="77"/>
              </a:rPr>
              <a:pPr algn="r"/>
              <a:t>52</a:t>
            </a:fld>
            <a:endParaRPr lang="en-GB" sz="1400" dirty="0">
              <a:solidFill>
                <a:schemeClr val="tx1">
                  <a:tint val="75000"/>
                </a:schemeClr>
              </a:solidFill>
              <a:latin typeface="Poppins" pitchFamily="2" charset="77"/>
              <a:cs typeface="Poppins" pitchFamily="2" charset="77"/>
            </a:endParaRPr>
          </a:p>
        </p:txBody>
      </p:sp>
      <p:pic>
        <p:nvPicPr>
          <p:cNvPr id="6" name="Picture 5">
            <a:extLst>
              <a:ext uri="{FF2B5EF4-FFF2-40B4-BE49-F238E27FC236}">
                <a16:creationId xmlns:a16="http://schemas.microsoft.com/office/drawing/2014/main" id="{CDF7E16D-9C1A-E83A-2EE8-38AA59249AAE}"/>
              </a:ext>
            </a:extLst>
          </p:cNvPr>
          <p:cNvPicPr>
            <a:picLocks noChangeAspect="1"/>
          </p:cNvPicPr>
          <p:nvPr/>
        </p:nvPicPr>
        <p:blipFill>
          <a:blip r:embed="rId3"/>
          <a:stretch>
            <a:fillRect/>
          </a:stretch>
        </p:blipFill>
        <p:spPr>
          <a:xfrm>
            <a:off x="976454" y="1319134"/>
            <a:ext cx="17920748" cy="8914364"/>
          </a:xfrm>
          <a:prstGeom prst="rect">
            <a:avLst/>
          </a:prstGeom>
        </p:spPr>
      </p:pic>
    </p:spTree>
    <p:extLst>
      <p:ext uri="{BB962C8B-B14F-4D97-AF65-F5344CB8AC3E}">
        <p14:creationId xmlns:p14="http://schemas.microsoft.com/office/powerpoint/2010/main" val="1185807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54" y="202299"/>
            <a:ext cx="19348166" cy="1001813"/>
          </a:xfrm>
        </p:spPr>
        <p:txBody>
          <a:bodyPr/>
          <a:lstStyle/>
          <a:p>
            <a:r>
              <a:rPr lang="en-US" sz="3600" dirty="0">
                <a:solidFill>
                  <a:srgbClr val="000000">
                    <a:alpha val="100000"/>
                  </a:srgbClr>
                </a:solidFill>
                <a:latin typeface="Poppins SemiBold"/>
                <a:cs typeface="Poppins SemiBold"/>
              </a:rPr>
              <a:t>GPDS 2017-2021: Overall trends in pathogen-specific attributable fractions for countries included in all 5 years of surveillance, stratified by WHO Region</a:t>
            </a:r>
          </a:p>
        </p:txBody>
      </p:sp>
      <p:sp>
        <p:nvSpPr>
          <p:cNvPr id="3" name="Footer Placeholder 1">
            <a:extLst>
              <a:ext uri="{FF2B5EF4-FFF2-40B4-BE49-F238E27FC236}">
                <a16:creationId xmlns:a16="http://schemas.microsoft.com/office/drawing/2014/main" id="{36AECAD5-BF15-1C90-5D79-A8D8AD09ABB3}"/>
              </a:ext>
            </a:extLst>
          </p:cNvPr>
          <p:cNvSpPr txBox="1">
            <a:spLocks/>
          </p:cNvSpPr>
          <p:nvPr/>
        </p:nvSpPr>
        <p:spPr>
          <a:xfrm>
            <a:off x="952500" y="10690760"/>
            <a:ext cx="15010753" cy="184666"/>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1200" kern="1200">
                <a:solidFill>
                  <a:schemeClr val="tx1">
                    <a:tint val="75000"/>
                  </a:schemeClr>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Based on data analyzed as of 24 May 2024</a:t>
            </a:r>
            <a:endParaRPr lang="en-GB" dirty="0"/>
          </a:p>
        </p:txBody>
      </p:sp>
      <p:sp>
        <p:nvSpPr>
          <p:cNvPr id="9" name="Slide Number Placeholder 2">
            <a:extLst>
              <a:ext uri="{FF2B5EF4-FFF2-40B4-BE49-F238E27FC236}">
                <a16:creationId xmlns:a16="http://schemas.microsoft.com/office/drawing/2014/main" id="{B745B3DF-52E3-0565-126E-CD527A009DEC}"/>
              </a:ext>
            </a:extLst>
          </p:cNvPr>
          <p:cNvSpPr txBox="1">
            <a:spLocks/>
          </p:cNvSpPr>
          <p:nvPr/>
        </p:nvSpPr>
        <p:spPr>
          <a:xfrm>
            <a:off x="17633950" y="10690760"/>
            <a:ext cx="1479438" cy="2154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2E31AFC-DF42-41A5-B57C-06A83BBA6616}" type="slidenum">
              <a:rPr lang="en-GB" sz="1400" smtClean="0">
                <a:solidFill>
                  <a:schemeClr val="tx1">
                    <a:tint val="75000"/>
                  </a:schemeClr>
                </a:solidFill>
                <a:latin typeface="Poppins" pitchFamily="2" charset="77"/>
                <a:cs typeface="Poppins" pitchFamily="2" charset="77"/>
              </a:rPr>
              <a:pPr algn="r"/>
              <a:t>53</a:t>
            </a:fld>
            <a:endParaRPr lang="en-GB" sz="1400" dirty="0">
              <a:solidFill>
                <a:schemeClr val="tx1">
                  <a:tint val="75000"/>
                </a:schemeClr>
              </a:solidFill>
              <a:latin typeface="Poppins" pitchFamily="2" charset="77"/>
              <a:cs typeface="Poppins" pitchFamily="2" charset="77"/>
            </a:endParaRPr>
          </a:p>
        </p:txBody>
      </p:sp>
      <p:pic>
        <p:nvPicPr>
          <p:cNvPr id="5" name="Picture 4">
            <a:extLst>
              <a:ext uri="{FF2B5EF4-FFF2-40B4-BE49-F238E27FC236}">
                <a16:creationId xmlns:a16="http://schemas.microsoft.com/office/drawing/2014/main" id="{CEEB1C79-425A-3506-6D32-213686414E9E}"/>
              </a:ext>
            </a:extLst>
          </p:cNvPr>
          <p:cNvPicPr>
            <a:picLocks noChangeAspect="1"/>
          </p:cNvPicPr>
          <p:nvPr/>
        </p:nvPicPr>
        <p:blipFill>
          <a:blip r:embed="rId3"/>
          <a:stretch>
            <a:fillRect/>
          </a:stretch>
        </p:blipFill>
        <p:spPr>
          <a:xfrm>
            <a:off x="1150924" y="1204112"/>
            <a:ext cx="18028791" cy="9014396"/>
          </a:xfrm>
          <a:prstGeom prst="rect">
            <a:avLst/>
          </a:prstGeom>
        </p:spPr>
      </p:pic>
    </p:spTree>
    <p:extLst>
      <p:ext uri="{BB962C8B-B14F-4D97-AF65-F5344CB8AC3E}">
        <p14:creationId xmlns:p14="http://schemas.microsoft.com/office/powerpoint/2010/main" val="1019723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54" y="202299"/>
            <a:ext cx="19125819" cy="1001813"/>
          </a:xfrm>
        </p:spPr>
        <p:txBody>
          <a:bodyPr/>
          <a:lstStyle/>
          <a:p>
            <a:r>
              <a:rPr lang="en-US" sz="3600" dirty="0">
                <a:solidFill>
                  <a:srgbClr val="000000">
                    <a:alpha val="100000"/>
                  </a:srgbClr>
                </a:solidFill>
                <a:latin typeface="Poppins SemiBold"/>
                <a:cs typeface="Poppins SemiBold"/>
              </a:rPr>
              <a:t>GPDS 2017-2020: Pathogen-specific attributable incidence of diarrhea hospitalizations</a:t>
            </a:r>
          </a:p>
        </p:txBody>
      </p:sp>
      <p:pic>
        <p:nvPicPr>
          <p:cNvPr id="3" name="Picture 2"/>
          <p:cNvPicPr>
            <a:picLocks noChangeAspect="1"/>
          </p:cNvPicPr>
          <p:nvPr/>
        </p:nvPicPr>
        <p:blipFill>
          <a:blip r:embed="rId3"/>
          <a:stretch>
            <a:fillRect/>
          </a:stretch>
        </p:blipFill>
        <p:spPr>
          <a:xfrm>
            <a:off x="117160" y="1627322"/>
            <a:ext cx="19813660" cy="8199258"/>
          </a:xfrm>
          <a:prstGeom prst="rect">
            <a:avLst/>
          </a:prstGeom>
        </p:spPr>
      </p:pic>
      <p:sp>
        <p:nvSpPr>
          <p:cNvPr id="4" name="Footer Placeholder 1">
            <a:extLst>
              <a:ext uri="{FF2B5EF4-FFF2-40B4-BE49-F238E27FC236}">
                <a16:creationId xmlns:a16="http://schemas.microsoft.com/office/drawing/2014/main" id="{D3B7902F-C64F-B5B3-8EEC-C0BF495A7524}"/>
              </a:ext>
            </a:extLst>
          </p:cNvPr>
          <p:cNvSpPr txBox="1">
            <a:spLocks/>
          </p:cNvSpPr>
          <p:nvPr/>
        </p:nvSpPr>
        <p:spPr>
          <a:xfrm>
            <a:off x="952500" y="10690760"/>
            <a:ext cx="17290530" cy="369332"/>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1200" kern="1200">
                <a:solidFill>
                  <a:schemeClr val="tx1">
                    <a:tint val="75000"/>
                  </a:schemeClr>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Based on data analyzed as of 24 May 2024. To estimate incidence, we applied GPDS pathogen-specific attributable fractions to national-level estimates of the number of diarrhea hospitalizations and under 5 populations from the Global Burden of Disease study. 2021 data is not included in this incidence graph as the GPDS incidences are calculated in 2-year increments; 2021-2022 incidence will be added once 2022 results are available.</a:t>
            </a:r>
            <a:endParaRPr lang="en-GB" dirty="0"/>
          </a:p>
        </p:txBody>
      </p:sp>
      <p:sp>
        <p:nvSpPr>
          <p:cNvPr id="7" name="Slide Number Placeholder 2">
            <a:extLst>
              <a:ext uri="{FF2B5EF4-FFF2-40B4-BE49-F238E27FC236}">
                <a16:creationId xmlns:a16="http://schemas.microsoft.com/office/drawing/2014/main" id="{22811748-5058-655A-76E8-6FFDE74E65BB}"/>
              </a:ext>
            </a:extLst>
          </p:cNvPr>
          <p:cNvSpPr txBox="1">
            <a:spLocks/>
          </p:cNvSpPr>
          <p:nvPr/>
        </p:nvSpPr>
        <p:spPr>
          <a:xfrm>
            <a:off x="17633950" y="10690760"/>
            <a:ext cx="1479438" cy="2154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2E31AFC-DF42-41A5-B57C-06A83BBA6616}" type="slidenum">
              <a:rPr lang="en-GB" sz="1400" smtClean="0">
                <a:solidFill>
                  <a:schemeClr val="tx1">
                    <a:tint val="75000"/>
                  </a:schemeClr>
                </a:solidFill>
                <a:latin typeface="Poppins" pitchFamily="2" charset="77"/>
                <a:cs typeface="Poppins" pitchFamily="2" charset="77"/>
              </a:rPr>
              <a:pPr algn="r"/>
              <a:t>54</a:t>
            </a:fld>
            <a:endParaRPr lang="en-GB" sz="1400" dirty="0">
              <a:solidFill>
                <a:schemeClr val="tx1">
                  <a:tint val="75000"/>
                </a:schemeClr>
              </a:solidFill>
              <a:latin typeface="Poppins" pitchFamily="2" charset="77"/>
              <a:cs typeface="Poppins" pitchFamily="2" charset="77"/>
            </a:endParaRPr>
          </a:p>
        </p:txBody>
      </p:sp>
    </p:spTree>
    <p:extLst>
      <p:ext uri="{BB962C8B-B14F-4D97-AF65-F5344CB8AC3E}">
        <p14:creationId xmlns:p14="http://schemas.microsoft.com/office/powerpoint/2010/main" val="8250628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93BD67D-EBF6-438C-AD54-D42C41157ECB}"/>
              </a:ext>
            </a:extLst>
          </p:cNvPr>
          <p:cNvSpPr>
            <a:spLocks noGrp="1"/>
          </p:cNvSpPr>
          <p:nvPr>
            <p:ph type="sldNum" sz="quarter" idx="12"/>
          </p:nvPr>
        </p:nvSpPr>
        <p:spPr>
          <a:xfrm>
            <a:off x="17633950" y="10690760"/>
            <a:ext cx="1479438" cy="215444"/>
          </a:xfrm>
        </p:spPr>
        <p:txBody>
          <a:bodyPr/>
          <a:lstStyle/>
          <a:p>
            <a:fld id="{81D60167-4931-47E6-BA6A-407CBD079E47}" type="slidenum">
              <a:rPr lang="en-GB" sz="1400" smtClean="0"/>
              <a:pPr/>
              <a:t>55</a:t>
            </a:fld>
            <a:endParaRPr lang="en-GB" sz="1400" dirty="0"/>
          </a:p>
        </p:txBody>
      </p:sp>
      <p:sp>
        <p:nvSpPr>
          <p:cNvPr id="3" name="object 3"/>
          <p:cNvSpPr txBox="1">
            <a:spLocks noGrp="1"/>
          </p:cNvSpPr>
          <p:nvPr>
            <p:ph type="title"/>
          </p:nvPr>
        </p:nvSpPr>
        <p:spPr>
          <a:xfrm>
            <a:off x="952501" y="885878"/>
            <a:ext cx="17815183" cy="571310"/>
          </a:xfrm>
        </p:spPr>
        <p:txBody>
          <a:bodyPr vert="horz" wrap="square" lIns="0" tIns="12065" rIns="0" bIns="0" rtlCol="0">
            <a:spAutoFit/>
          </a:bodyPr>
          <a:lstStyle/>
          <a:p>
            <a:r>
              <a:rPr lang="en-US" sz="4000" b="1" dirty="0"/>
              <a:t>GPDS conclusions</a:t>
            </a:r>
            <a:endParaRPr lang="en-GB" sz="4000" dirty="0"/>
          </a:p>
        </p:txBody>
      </p:sp>
      <p:sp>
        <p:nvSpPr>
          <p:cNvPr id="16" name="Text Placeholder 15">
            <a:extLst>
              <a:ext uri="{FF2B5EF4-FFF2-40B4-BE49-F238E27FC236}">
                <a16:creationId xmlns:a16="http://schemas.microsoft.com/office/drawing/2014/main" id="{4D8AFF02-398A-4160-BA74-AD7C935A59BB}"/>
              </a:ext>
            </a:extLst>
          </p:cNvPr>
          <p:cNvSpPr>
            <a:spLocks noGrp="1"/>
          </p:cNvSpPr>
          <p:nvPr>
            <p:ph type="body" sz="quarter" idx="14"/>
          </p:nvPr>
        </p:nvSpPr>
        <p:spPr>
          <a:xfrm>
            <a:off x="952500" y="1905250"/>
            <a:ext cx="18199100" cy="4962384"/>
          </a:xfrm>
        </p:spPr>
        <p:txBody>
          <a:bodyPr vert="horz" wrap="square" lIns="0" tIns="0" rIns="0" bIns="0" numCol="1" spcCol="1440000" rtlCol="0" anchor="t" anchorCtr="0">
            <a:spAutoFit/>
          </a:bodyPr>
          <a:lstStyle/>
          <a:p>
            <a:pPr marL="342900" indent="-342900">
              <a:buSzPct val="110000"/>
              <a:buFont typeface="Wingdings" pitchFamily="2" charset="2"/>
              <a:buChar char="§"/>
            </a:pPr>
            <a:r>
              <a:rPr lang="en-US" sz="2950" dirty="0">
                <a:latin typeface="Poppins"/>
                <a:ea typeface="Roboto"/>
                <a:cs typeface="Poppins"/>
              </a:rPr>
              <a:t>Despite the substantial impact of rotavirus vaccine introduction, rotavirus remained the leading cause of pediatric diarrhea hospitalizations in 2017-2021</a:t>
            </a:r>
          </a:p>
          <a:p>
            <a:pPr marL="677700" lvl="1" indent="-342900"/>
            <a:r>
              <a:rPr lang="en-US" sz="2550" dirty="0">
                <a:latin typeface="Poppins"/>
                <a:ea typeface="Roboto"/>
                <a:cs typeface="Poppins"/>
              </a:rPr>
              <a:t>However, the gap between rotavirus and other leading pathogens has closed substantially in countries that have introduced rotavirus vaccine</a:t>
            </a:r>
          </a:p>
          <a:p>
            <a:pPr marL="342900" indent="-342900">
              <a:buSzPct val="110000"/>
              <a:buFont typeface="Wingdings" pitchFamily="2" charset="2"/>
              <a:buChar char="§"/>
            </a:pPr>
            <a:r>
              <a:rPr lang="en-US" sz="2950" dirty="0">
                <a:latin typeface="Poppins"/>
                <a:ea typeface="Roboto"/>
                <a:cs typeface="Poppins"/>
              </a:rPr>
              <a:t>Shigella (with a burden of diarrhea similar to rotavirus in countries that have introduced rotavirus vaccine), norovirus, and adenovirus 40/41 are other important causes of diarrhea requiring hospitalization in these settings</a:t>
            </a:r>
          </a:p>
          <a:p>
            <a:pPr marL="342900" indent="-342900">
              <a:buSzPct val="110000"/>
              <a:buFont typeface="Wingdings" pitchFamily="2" charset="2"/>
              <a:buChar char="§"/>
            </a:pPr>
            <a:endParaRPr lang="en-GB" sz="2950" dirty="0">
              <a:latin typeface="Poppins"/>
              <a:ea typeface="Roboto"/>
              <a:cs typeface="Poppins"/>
            </a:endParaRPr>
          </a:p>
        </p:txBody>
      </p:sp>
    </p:spTree>
    <p:extLst>
      <p:ext uri="{BB962C8B-B14F-4D97-AF65-F5344CB8AC3E}">
        <p14:creationId xmlns:p14="http://schemas.microsoft.com/office/powerpoint/2010/main" val="386263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914400" y="5029200"/>
            <a:ext cx="6400800" cy="1231106"/>
          </a:xfrm>
        </p:spPr>
        <p:txBody>
          <a:bodyPr/>
          <a:lstStyle/>
          <a:p>
            <a:pPr marL="0" marR="0" algn="l">
              <a:lnSpc>
                <a:spcPct val="100000"/>
              </a:lnSpc>
              <a:spcBef>
                <a:spcPts val="0"/>
              </a:spcBef>
              <a:spcAft>
                <a:spcPts val="0"/>
              </a:spcAft>
              <a:buNone/>
            </a:pPr>
            <a:r>
              <a:rPr lang="en-US" sz="4000" b="1" i="0" u="none" cap="none">
                <a:solidFill>
                  <a:srgbClr val="000000">
                    <a:alpha val="100000"/>
                  </a:srgbClr>
                </a:solidFill>
                <a:latin typeface="Poppins SemiBold"/>
                <a:cs typeface="Poppins SemiBold"/>
                <a:sym typeface="Poppins SemiBold"/>
              </a:rPr>
              <a:t>Recent </a:t>
            </a:r>
            <a:r>
              <a:rPr lang="en-US" sz="4000" b="1" i="0" u="none" cap="none">
                <a:solidFill>
                  <a:srgbClr val="009ADE"/>
                </a:solidFill>
                <a:latin typeface="Poppins SemiBold"/>
                <a:cs typeface="Poppins SemiBold"/>
                <a:sym typeface="Poppins SemiBold"/>
              </a:rPr>
              <a:t>GRSN</a:t>
            </a:r>
            <a:r>
              <a:rPr lang="en-US" sz="4000" b="1" i="0" u="none" cap="none">
                <a:solidFill>
                  <a:srgbClr val="000000">
                    <a:alpha val="100000"/>
                  </a:srgbClr>
                </a:solidFill>
                <a:latin typeface="Poppins SemiBold"/>
                <a:cs typeface="Poppins SemiBold"/>
                <a:sym typeface="Poppins SemiBold"/>
              </a:rPr>
              <a:t>/</a:t>
            </a:r>
            <a:r>
              <a:rPr lang="en-US" sz="4000" b="1" i="0" u="none" cap="none">
                <a:solidFill>
                  <a:srgbClr val="009ADE"/>
                </a:solidFill>
                <a:latin typeface="Poppins SemiBold"/>
                <a:cs typeface="Poppins SemiBold"/>
                <a:sym typeface="Poppins SemiBold"/>
              </a:rPr>
              <a:t>GPDS </a:t>
            </a:r>
            <a:r>
              <a:rPr lang="en-US" sz="4000" b="1" i="0" u="none" cap="none">
                <a:solidFill>
                  <a:srgbClr val="000000">
                    <a:alpha val="100000"/>
                  </a:srgbClr>
                </a:solidFill>
                <a:latin typeface="Poppins SemiBold"/>
                <a:cs typeface="Poppins SemiBold"/>
                <a:sym typeface="Poppins SemiBold"/>
              </a:rPr>
              <a:t>publications</a:t>
            </a:r>
            <a:endParaRPr sz="4000" b="1" i="0" u="none" cap="none">
              <a:solidFill>
                <a:srgbClr val="000000">
                  <a:alpha val="100000"/>
                </a:srgbClr>
              </a:solidFill>
              <a:latin typeface="Poppins SemiBold"/>
              <a:cs typeface="Poppins SemiBold"/>
              <a:sym typeface="Poppins SemiBold"/>
            </a:endParaRPr>
          </a:p>
        </p:txBody>
      </p:sp>
    </p:spTree>
    <p:extLst>
      <p:ext uri="{BB962C8B-B14F-4D97-AF65-F5344CB8AC3E}">
        <p14:creationId xmlns:p14="http://schemas.microsoft.com/office/powerpoint/2010/main" val="25040434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3B4129-B1BB-9F68-6E8E-37BB74F87965}"/>
              </a:ext>
            </a:extLst>
          </p:cNvPr>
          <p:cNvSpPr>
            <a:spLocks noGrp="1"/>
          </p:cNvSpPr>
          <p:nvPr>
            <p:ph type="title"/>
          </p:nvPr>
        </p:nvSpPr>
        <p:spPr>
          <a:xfrm>
            <a:off x="952502" y="885878"/>
            <a:ext cx="18604604" cy="559127"/>
          </a:xfrm>
        </p:spPr>
        <p:txBody>
          <a:bodyPr/>
          <a:lstStyle/>
          <a:p>
            <a:r>
              <a:rPr lang="en-US" sz="4000" dirty="0"/>
              <a:t>GPDS in India</a:t>
            </a:r>
          </a:p>
        </p:txBody>
      </p:sp>
      <p:sp>
        <p:nvSpPr>
          <p:cNvPr id="6" name="TextBox 5">
            <a:extLst>
              <a:ext uri="{FF2B5EF4-FFF2-40B4-BE49-F238E27FC236}">
                <a16:creationId xmlns:a16="http://schemas.microsoft.com/office/drawing/2014/main" id="{1E7BCE17-1EC5-DA0B-EBAA-055A5EDA3791}"/>
              </a:ext>
            </a:extLst>
          </p:cNvPr>
          <p:cNvSpPr txBox="1"/>
          <p:nvPr/>
        </p:nvSpPr>
        <p:spPr>
          <a:xfrm>
            <a:off x="990713" y="1798820"/>
            <a:ext cx="7931066" cy="8441285"/>
          </a:xfrm>
          <a:prstGeom prst="rect">
            <a:avLst/>
          </a:prstGeom>
          <a:noFill/>
        </p:spPr>
        <p:txBody>
          <a:bodyPr wrap="square">
            <a:spAutoFit/>
          </a:bodyPr>
          <a:lstStyle/>
          <a:p>
            <a:pPr marL="571474" indent="-571474" fontAlgn="base">
              <a:lnSpc>
                <a:spcPct val="120000"/>
              </a:lnSpc>
              <a:spcAft>
                <a:spcPts val="1200"/>
              </a:spcAft>
              <a:buClr>
                <a:schemeClr val="accent1"/>
              </a:buClr>
              <a:buSzPct val="110000"/>
              <a:buFont typeface="Wingdings" pitchFamily="2" charset="2"/>
              <a:buChar char="§"/>
            </a:pPr>
            <a:r>
              <a:rPr lang="en-US" sz="2800" dirty="0">
                <a:latin typeface="Poppins" pitchFamily="2" charset="77"/>
                <a:ea typeface="Roboto" panose="02000000000000000000" pitchFamily="2" charset="0"/>
                <a:cs typeface="Poppins" pitchFamily="2" charset="77"/>
              </a:rPr>
              <a:t>Diarrheal burden still remains high, especially among children &lt;2 years old</a:t>
            </a:r>
          </a:p>
          <a:p>
            <a:pPr marL="571474" indent="-571474" fontAlgn="base">
              <a:lnSpc>
                <a:spcPct val="120000"/>
              </a:lnSpc>
              <a:spcAft>
                <a:spcPts val="1200"/>
              </a:spcAft>
              <a:buClr>
                <a:schemeClr val="accent1"/>
              </a:buClr>
              <a:buSzPct val="110000"/>
              <a:buFont typeface="Wingdings" pitchFamily="2" charset="2"/>
              <a:buChar char="§"/>
            </a:pPr>
            <a:r>
              <a:rPr lang="en-US" sz="2800" dirty="0">
                <a:latin typeface="Poppins" pitchFamily="2" charset="77"/>
                <a:ea typeface="Roboto" panose="02000000000000000000" pitchFamily="2" charset="0"/>
                <a:cs typeface="Poppins" pitchFamily="2" charset="77"/>
              </a:rPr>
              <a:t>Acutely malnourished children are more likely to develop severe diarrhea</a:t>
            </a:r>
          </a:p>
          <a:p>
            <a:pPr marL="571474" indent="-571474" fontAlgn="base">
              <a:lnSpc>
                <a:spcPct val="120000"/>
              </a:lnSpc>
              <a:spcAft>
                <a:spcPts val="1200"/>
              </a:spcAft>
              <a:buClr>
                <a:schemeClr val="accent1"/>
              </a:buClr>
              <a:buSzPct val="110000"/>
              <a:buFont typeface="Wingdings" pitchFamily="2" charset="2"/>
              <a:buChar char="§"/>
            </a:pPr>
            <a:r>
              <a:rPr lang="en-US" sz="2800" dirty="0">
                <a:latin typeface="Poppins" pitchFamily="2" charset="77"/>
                <a:ea typeface="Roboto" panose="02000000000000000000" pitchFamily="2" charset="0"/>
                <a:cs typeface="Poppins" pitchFamily="2" charset="77"/>
              </a:rPr>
              <a:t>There was no association between any specific pathogen and malnutrition status</a:t>
            </a:r>
          </a:p>
          <a:p>
            <a:pPr marL="571474" indent="-571474" fontAlgn="base">
              <a:lnSpc>
                <a:spcPct val="120000"/>
              </a:lnSpc>
              <a:spcAft>
                <a:spcPts val="1200"/>
              </a:spcAft>
              <a:buClr>
                <a:schemeClr val="accent1"/>
              </a:buClr>
              <a:buSzPct val="110000"/>
              <a:buFont typeface="Wingdings" pitchFamily="2" charset="2"/>
              <a:buChar char="§"/>
            </a:pPr>
            <a:r>
              <a:rPr lang="en-US" sz="2800" dirty="0">
                <a:latin typeface="Poppins" pitchFamily="2" charset="77"/>
                <a:ea typeface="Roboto" panose="02000000000000000000" pitchFamily="2" charset="0"/>
                <a:cs typeface="Poppins" pitchFamily="2" charset="77"/>
              </a:rPr>
              <a:t>The rotavirus burden is substantial despite nationwide vaccination</a:t>
            </a:r>
          </a:p>
          <a:p>
            <a:pPr marL="1028674" lvl="1" indent="-571474" fontAlgn="base">
              <a:lnSpc>
                <a:spcPct val="120000"/>
              </a:lnSpc>
              <a:spcAft>
                <a:spcPts val="1200"/>
              </a:spcAft>
              <a:buClr>
                <a:schemeClr val="accent1"/>
              </a:buClr>
              <a:buSzPct val="110000"/>
              <a:buFont typeface="Wingdings" pitchFamily="2" charset="2"/>
              <a:buChar char="§"/>
            </a:pPr>
            <a:r>
              <a:rPr lang="en-US" sz="2400" dirty="0">
                <a:latin typeface="Poppins" pitchFamily="2" charset="77"/>
                <a:ea typeface="Roboto" panose="02000000000000000000" pitchFamily="2" charset="0"/>
                <a:cs typeface="Poppins" pitchFamily="2" charset="77"/>
              </a:rPr>
              <a:t>Need to focus on strategies to improve the performance of rotavirus vaccines</a:t>
            </a:r>
          </a:p>
          <a:p>
            <a:pPr marL="571474" indent="-571474" fontAlgn="base">
              <a:lnSpc>
                <a:spcPct val="120000"/>
              </a:lnSpc>
              <a:spcAft>
                <a:spcPts val="1200"/>
              </a:spcAft>
              <a:buClr>
                <a:schemeClr val="accent1"/>
              </a:buClr>
              <a:buSzPct val="110000"/>
              <a:buFont typeface="Wingdings" pitchFamily="2" charset="2"/>
              <a:buChar char="§"/>
            </a:pPr>
            <a:r>
              <a:rPr lang="en-US" sz="2800" dirty="0">
                <a:latin typeface="Poppins" pitchFamily="2" charset="77"/>
                <a:ea typeface="Roboto" panose="02000000000000000000" pitchFamily="2" charset="0"/>
                <a:cs typeface="Poppins" pitchFamily="2" charset="77"/>
              </a:rPr>
              <a:t>Interventions addressing malnutrition, adenovirus 40/41 and </a:t>
            </a:r>
            <a:r>
              <a:rPr lang="en-US" sz="2800" i="1" dirty="0">
                <a:latin typeface="Poppins" pitchFamily="2" charset="77"/>
                <a:ea typeface="Roboto" panose="02000000000000000000" pitchFamily="2" charset="0"/>
                <a:cs typeface="Poppins" pitchFamily="2" charset="77"/>
              </a:rPr>
              <a:t>Shigella</a:t>
            </a:r>
            <a:r>
              <a:rPr lang="en-US" sz="2800" dirty="0">
                <a:latin typeface="Poppins" pitchFamily="2" charset="77"/>
                <a:ea typeface="Roboto" panose="02000000000000000000" pitchFamily="2" charset="0"/>
                <a:cs typeface="Poppins" pitchFamily="2" charset="77"/>
              </a:rPr>
              <a:t> are important to address diarrheal related morbidity and mortality</a:t>
            </a:r>
          </a:p>
        </p:txBody>
      </p:sp>
      <p:sp>
        <p:nvSpPr>
          <p:cNvPr id="8" name="Text Placeholder 5">
            <a:extLst>
              <a:ext uri="{FF2B5EF4-FFF2-40B4-BE49-F238E27FC236}">
                <a16:creationId xmlns:a16="http://schemas.microsoft.com/office/drawing/2014/main" id="{A8281686-9739-5856-62EC-FFF931201CC6}"/>
              </a:ext>
            </a:extLst>
          </p:cNvPr>
          <p:cNvSpPr txBox="1">
            <a:spLocks/>
          </p:cNvSpPr>
          <p:nvPr/>
        </p:nvSpPr>
        <p:spPr>
          <a:xfrm>
            <a:off x="838981" y="10632438"/>
            <a:ext cx="13735185" cy="485244"/>
          </a:xfrm>
          <a:prstGeom prst="rect">
            <a:avLst/>
          </a:prstGeom>
        </p:spPr>
        <p:txBody>
          <a:bodyPr/>
          <a:lstStyle>
            <a:lvl1pPr marL="0" indent="0" algn="l" defTabSz="914400" rtl="0" eaLnBrk="1" latinLnBrk="0" hangingPunct="1">
              <a:spcBef>
                <a:spcPts val="6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63" indent="-182563" algn="l" defTabSz="914400" rtl="0" eaLnBrk="1" latinLnBrk="0" hangingPunct="1">
              <a:spcBef>
                <a:spcPts val="6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8" indent="-149225" algn="l" defTabSz="914400" rtl="0" eaLnBrk="1" latinLnBrk="0" hangingPunct="1">
              <a:spcBef>
                <a:spcPts val="600"/>
              </a:spcBef>
              <a:buClr>
                <a:schemeClr val="accent3">
                  <a:lumMod val="75000"/>
                </a:schemeClr>
              </a:buClr>
              <a:buFont typeface="Arial" pitchFamily="34" charset="0"/>
              <a:buChar char="•"/>
              <a:tabLst>
                <a:tab pos="400050" algn="l"/>
              </a:tabLst>
              <a:defRPr sz="1200" kern="1200">
                <a:solidFill>
                  <a:schemeClr val="accent6"/>
                </a:solidFill>
                <a:latin typeface="Arial" pitchFamily="34" charset="0"/>
                <a:ea typeface="+mn-ea"/>
                <a:cs typeface="Arial" pitchFamily="34" charset="0"/>
              </a:defRPr>
            </a:lvl3pPr>
            <a:lvl4pPr marL="514350" indent="-171450" algn="l" defTabSz="914400" rtl="0" eaLnBrk="1" latinLnBrk="0" hangingPunct="1">
              <a:spcBef>
                <a:spcPts val="6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800" indent="-171450" algn="l" defTabSz="914400" rtl="0" eaLnBrk="1" latinLnBrk="0" hangingPunct="1">
              <a:spcBef>
                <a:spcPts val="6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79" i="1" dirty="0">
                <a:solidFill>
                  <a:schemeClr val="tx1"/>
                </a:solidFill>
                <a:latin typeface="+mj-lt"/>
                <a:hlinkClick r:id="rId2"/>
              </a:rPr>
              <a:t>https://gutpathogens.biomedcentral.com/articles/10.1186/s13099-024-00599-8</a:t>
            </a:r>
            <a:r>
              <a:rPr lang="en-US" sz="1979" i="1" dirty="0">
                <a:solidFill>
                  <a:schemeClr val="tx1"/>
                </a:solidFill>
                <a:latin typeface="+mj-lt"/>
              </a:rPr>
              <a:t> </a:t>
            </a:r>
          </a:p>
        </p:txBody>
      </p:sp>
      <p:sp>
        <p:nvSpPr>
          <p:cNvPr id="3" name="Slide Number Placeholder 2">
            <a:extLst>
              <a:ext uri="{FF2B5EF4-FFF2-40B4-BE49-F238E27FC236}">
                <a16:creationId xmlns:a16="http://schemas.microsoft.com/office/drawing/2014/main" id="{796F74F5-CC59-AD0D-0A73-1502572D17D6}"/>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57</a:t>
            </a:fld>
            <a:endParaRPr lang="en-GB" sz="1400" dirty="0"/>
          </a:p>
        </p:txBody>
      </p:sp>
      <p:pic>
        <p:nvPicPr>
          <p:cNvPr id="4" name="Picture 3">
            <a:extLst>
              <a:ext uri="{FF2B5EF4-FFF2-40B4-BE49-F238E27FC236}">
                <a16:creationId xmlns:a16="http://schemas.microsoft.com/office/drawing/2014/main" id="{22E206A4-B3C5-DE7B-4C3A-449F71AD91FF}"/>
              </a:ext>
            </a:extLst>
          </p:cNvPr>
          <p:cNvPicPr>
            <a:picLocks noChangeAspect="1"/>
          </p:cNvPicPr>
          <p:nvPr/>
        </p:nvPicPr>
        <p:blipFill>
          <a:blip r:embed="rId3"/>
          <a:stretch>
            <a:fillRect/>
          </a:stretch>
        </p:blipFill>
        <p:spPr>
          <a:xfrm>
            <a:off x="9818564" y="403146"/>
            <a:ext cx="9388648" cy="10145197"/>
          </a:xfrm>
          <a:prstGeom prst="rect">
            <a:avLst/>
          </a:prstGeom>
        </p:spPr>
      </p:pic>
    </p:spTree>
    <p:extLst>
      <p:ext uri="{BB962C8B-B14F-4D97-AF65-F5344CB8AC3E}">
        <p14:creationId xmlns:p14="http://schemas.microsoft.com/office/powerpoint/2010/main" val="402011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3B4129-B1BB-9F68-6E8E-37BB74F87965}"/>
              </a:ext>
            </a:extLst>
          </p:cNvPr>
          <p:cNvSpPr>
            <a:spLocks noGrp="1"/>
          </p:cNvSpPr>
          <p:nvPr>
            <p:ph type="title"/>
          </p:nvPr>
        </p:nvSpPr>
        <p:spPr>
          <a:xfrm>
            <a:off x="952502" y="885878"/>
            <a:ext cx="18604604" cy="559127"/>
          </a:xfrm>
        </p:spPr>
        <p:txBody>
          <a:bodyPr/>
          <a:lstStyle/>
          <a:p>
            <a:r>
              <a:rPr lang="en-US" sz="4000"/>
              <a:t>Rotavirus genotypes</a:t>
            </a:r>
          </a:p>
        </p:txBody>
      </p:sp>
      <p:pic>
        <p:nvPicPr>
          <p:cNvPr id="5" name="Picture 4">
            <a:extLst>
              <a:ext uri="{FF2B5EF4-FFF2-40B4-BE49-F238E27FC236}">
                <a16:creationId xmlns:a16="http://schemas.microsoft.com/office/drawing/2014/main" id="{39724A6C-2508-718C-7941-45D3F07FAF49}"/>
              </a:ext>
            </a:extLst>
          </p:cNvPr>
          <p:cNvPicPr>
            <a:picLocks noChangeAspect="1"/>
          </p:cNvPicPr>
          <p:nvPr/>
        </p:nvPicPr>
        <p:blipFill>
          <a:blip r:embed="rId2"/>
          <a:stretch>
            <a:fillRect/>
          </a:stretch>
        </p:blipFill>
        <p:spPr>
          <a:xfrm>
            <a:off x="1188042" y="2024110"/>
            <a:ext cx="10669489" cy="7678222"/>
          </a:xfrm>
          <a:prstGeom prst="rect">
            <a:avLst/>
          </a:prstGeom>
        </p:spPr>
      </p:pic>
      <p:sp>
        <p:nvSpPr>
          <p:cNvPr id="6" name="TextBox 5">
            <a:extLst>
              <a:ext uri="{FF2B5EF4-FFF2-40B4-BE49-F238E27FC236}">
                <a16:creationId xmlns:a16="http://schemas.microsoft.com/office/drawing/2014/main" id="{1E7BCE17-1EC5-DA0B-EBAA-055A5EDA3791}"/>
              </a:ext>
            </a:extLst>
          </p:cNvPr>
          <p:cNvSpPr txBox="1"/>
          <p:nvPr/>
        </p:nvSpPr>
        <p:spPr>
          <a:xfrm>
            <a:off x="12246785" y="1999203"/>
            <a:ext cx="7452921" cy="7674473"/>
          </a:xfrm>
          <a:prstGeom prst="rect">
            <a:avLst/>
          </a:prstGeom>
          <a:noFill/>
        </p:spPr>
        <p:txBody>
          <a:bodyPr wrap="square">
            <a:spAutoFit/>
          </a:bodyPr>
          <a:lstStyle/>
          <a:p>
            <a:pPr marL="571474" indent="-571474" fontAlgn="base">
              <a:lnSpc>
                <a:spcPct val="120000"/>
              </a:lnSpc>
              <a:spcAft>
                <a:spcPts val="1200"/>
              </a:spcAft>
              <a:buClr>
                <a:schemeClr val="accent1"/>
              </a:buClr>
              <a:buSzPct val="110000"/>
              <a:buFont typeface="Wingdings" pitchFamily="2" charset="2"/>
              <a:buChar char="§"/>
            </a:pPr>
            <a:r>
              <a:rPr lang="en-US" sz="3298">
                <a:latin typeface="Poppins" pitchFamily="2" charset="77"/>
                <a:ea typeface="Roboto" panose="02000000000000000000" pitchFamily="2" charset="0"/>
                <a:cs typeface="Poppins" pitchFamily="2" charset="77"/>
              </a:rPr>
              <a:t>Genotype data of &gt;16,000 rotavirus isolates from 40 countries participating in GRSN</a:t>
            </a:r>
          </a:p>
          <a:p>
            <a:pPr marL="571474" indent="-571474" fontAlgn="base">
              <a:lnSpc>
                <a:spcPct val="120000"/>
              </a:lnSpc>
              <a:spcAft>
                <a:spcPts val="1200"/>
              </a:spcAft>
              <a:buClr>
                <a:schemeClr val="accent1"/>
              </a:buClr>
              <a:buSzPct val="110000"/>
              <a:buFont typeface="Wingdings" pitchFamily="2" charset="2"/>
              <a:buChar char="§"/>
            </a:pPr>
            <a:r>
              <a:rPr lang="en-US" sz="3298">
                <a:latin typeface="Poppins" pitchFamily="2" charset="77"/>
                <a:ea typeface="Roboto" panose="02000000000000000000" pitchFamily="2" charset="0"/>
                <a:cs typeface="Poppins" pitchFamily="2" charset="77"/>
              </a:rPr>
              <a:t>Globally, the most frequent genotypes were G1P[8] (31%), G1P[6] (8%) and G3P[8] (8%)</a:t>
            </a:r>
          </a:p>
          <a:p>
            <a:pPr marL="571474" indent="-571474" fontAlgn="base">
              <a:lnSpc>
                <a:spcPct val="120000"/>
              </a:lnSpc>
              <a:spcAft>
                <a:spcPts val="1200"/>
              </a:spcAft>
              <a:buClr>
                <a:schemeClr val="accent1"/>
              </a:buClr>
              <a:buSzPct val="110000"/>
              <a:buFont typeface="Wingdings" pitchFamily="2" charset="2"/>
              <a:buChar char="§"/>
            </a:pPr>
            <a:r>
              <a:rPr lang="en-US" sz="3298">
                <a:latin typeface="Poppins" pitchFamily="2" charset="77"/>
                <a:ea typeface="Roboto" panose="02000000000000000000" pitchFamily="2" charset="0"/>
                <a:cs typeface="Poppins" pitchFamily="2" charset="77"/>
              </a:rPr>
              <a:t>G1P[8] was less frequent in countries that had introduced the rotavirus vaccine while different strains are emerging or re-emerging in different regions</a:t>
            </a:r>
          </a:p>
        </p:txBody>
      </p:sp>
      <p:sp>
        <p:nvSpPr>
          <p:cNvPr id="8" name="Text Placeholder 5">
            <a:extLst>
              <a:ext uri="{FF2B5EF4-FFF2-40B4-BE49-F238E27FC236}">
                <a16:creationId xmlns:a16="http://schemas.microsoft.com/office/drawing/2014/main" id="{A8281686-9739-5856-62EC-FFF931201CC6}"/>
              </a:ext>
            </a:extLst>
          </p:cNvPr>
          <p:cNvSpPr txBox="1">
            <a:spLocks/>
          </p:cNvSpPr>
          <p:nvPr/>
        </p:nvSpPr>
        <p:spPr>
          <a:xfrm>
            <a:off x="838981" y="10632438"/>
            <a:ext cx="13735185" cy="485244"/>
          </a:xfrm>
          <a:prstGeom prst="rect">
            <a:avLst/>
          </a:prstGeom>
        </p:spPr>
        <p:txBody>
          <a:bodyPr/>
          <a:lstStyle>
            <a:lvl1pPr marL="0" indent="0" algn="l" defTabSz="914400" rtl="0" eaLnBrk="1" latinLnBrk="0" hangingPunct="1">
              <a:spcBef>
                <a:spcPts val="6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63" indent="-182563" algn="l" defTabSz="914400" rtl="0" eaLnBrk="1" latinLnBrk="0" hangingPunct="1">
              <a:spcBef>
                <a:spcPts val="6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8" indent="-149225" algn="l" defTabSz="914400" rtl="0" eaLnBrk="1" latinLnBrk="0" hangingPunct="1">
              <a:spcBef>
                <a:spcPts val="600"/>
              </a:spcBef>
              <a:buClr>
                <a:schemeClr val="accent3">
                  <a:lumMod val="75000"/>
                </a:schemeClr>
              </a:buClr>
              <a:buFont typeface="Arial" pitchFamily="34" charset="0"/>
              <a:buChar char="•"/>
              <a:tabLst>
                <a:tab pos="400050" algn="l"/>
              </a:tabLst>
              <a:defRPr sz="1200" kern="1200">
                <a:solidFill>
                  <a:schemeClr val="accent6"/>
                </a:solidFill>
                <a:latin typeface="Arial" pitchFamily="34" charset="0"/>
                <a:ea typeface="+mn-ea"/>
                <a:cs typeface="Arial" pitchFamily="34" charset="0"/>
              </a:defRPr>
            </a:lvl3pPr>
            <a:lvl4pPr marL="514350" indent="-171450" algn="l" defTabSz="914400" rtl="0" eaLnBrk="1" latinLnBrk="0" hangingPunct="1">
              <a:spcBef>
                <a:spcPts val="6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800" indent="-171450" algn="l" defTabSz="914400" rtl="0" eaLnBrk="1" latinLnBrk="0" hangingPunct="1">
              <a:spcBef>
                <a:spcPts val="6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79" i="1">
                <a:solidFill>
                  <a:schemeClr val="tx1"/>
                </a:solidFill>
                <a:latin typeface="+mj-lt"/>
                <a:hlinkClick r:id="rId3"/>
              </a:rPr>
              <a:t>https://journals.plos.org/globalpublichealth/article?id=10.1371/journal.pgph.0001358</a:t>
            </a:r>
            <a:r>
              <a:rPr lang="en-GB" sz="1979" i="1">
                <a:solidFill>
                  <a:schemeClr val="tx1"/>
                </a:solidFill>
                <a:latin typeface="+mj-lt"/>
                <a:ea typeface="SimSun" panose="02010600030101010101" pitchFamily="2" charset="-122"/>
              </a:rPr>
              <a:t> </a:t>
            </a:r>
            <a:endParaRPr lang="en-US" sz="1979" i="1">
              <a:solidFill>
                <a:schemeClr val="tx1"/>
              </a:solidFill>
              <a:latin typeface="+mj-lt"/>
            </a:endParaRPr>
          </a:p>
        </p:txBody>
      </p:sp>
      <p:sp>
        <p:nvSpPr>
          <p:cNvPr id="3" name="Slide Number Placeholder 2">
            <a:extLst>
              <a:ext uri="{FF2B5EF4-FFF2-40B4-BE49-F238E27FC236}">
                <a16:creationId xmlns:a16="http://schemas.microsoft.com/office/drawing/2014/main" id="{796F74F5-CC59-AD0D-0A73-1502572D17D6}"/>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58</a:t>
            </a:fld>
            <a:endParaRPr lang="en-GB" sz="1400" dirty="0"/>
          </a:p>
        </p:txBody>
      </p:sp>
    </p:spTree>
    <p:extLst>
      <p:ext uri="{BB962C8B-B14F-4D97-AF65-F5344CB8AC3E}">
        <p14:creationId xmlns:p14="http://schemas.microsoft.com/office/powerpoint/2010/main" val="140528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3B4129-B1BB-9F68-6E8E-37BB74F87965}"/>
              </a:ext>
            </a:extLst>
          </p:cNvPr>
          <p:cNvSpPr>
            <a:spLocks noGrp="1"/>
          </p:cNvSpPr>
          <p:nvPr>
            <p:ph type="title"/>
          </p:nvPr>
        </p:nvSpPr>
        <p:spPr>
          <a:xfrm>
            <a:off x="952502" y="885878"/>
            <a:ext cx="18604604" cy="559127"/>
          </a:xfrm>
        </p:spPr>
        <p:txBody>
          <a:bodyPr/>
          <a:lstStyle/>
          <a:p>
            <a:r>
              <a:rPr lang="en-US" sz="4000"/>
              <a:t>Association between rotavirus surveillance &amp; vaccine </a:t>
            </a:r>
            <a:r>
              <a:rPr lang="en-US" sz="4000" dirty="0"/>
              <a:t>introduction</a:t>
            </a:r>
            <a:endParaRPr lang="en-US" sz="4000"/>
          </a:p>
        </p:txBody>
      </p:sp>
      <p:sp>
        <p:nvSpPr>
          <p:cNvPr id="6" name="TextBox 5">
            <a:extLst>
              <a:ext uri="{FF2B5EF4-FFF2-40B4-BE49-F238E27FC236}">
                <a16:creationId xmlns:a16="http://schemas.microsoft.com/office/drawing/2014/main" id="{1E7BCE17-1EC5-DA0B-EBAA-055A5EDA3791}"/>
              </a:ext>
            </a:extLst>
          </p:cNvPr>
          <p:cNvSpPr txBox="1"/>
          <p:nvPr/>
        </p:nvSpPr>
        <p:spPr>
          <a:xfrm>
            <a:off x="1151369" y="2583757"/>
            <a:ext cx="6067579" cy="5758138"/>
          </a:xfrm>
          <a:prstGeom prst="rect">
            <a:avLst/>
          </a:prstGeom>
          <a:noFill/>
        </p:spPr>
        <p:txBody>
          <a:bodyPr wrap="square">
            <a:spAutoFit/>
          </a:bodyPr>
          <a:lstStyle/>
          <a:p>
            <a:pPr marL="571474" indent="-571474" fontAlgn="base">
              <a:lnSpc>
                <a:spcPct val="120000"/>
              </a:lnSpc>
              <a:spcAft>
                <a:spcPts val="1200"/>
              </a:spcAft>
              <a:buClr>
                <a:schemeClr val="accent1"/>
              </a:buClr>
              <a:buSzPct val="110000"/>
              <a:buFont typeface="Wingdings" pitchFamily="2" charset="2"/>
              <a:buChar char="§"/>
            </a:pPr>
            <a:r>
              <a:rPr lang="en-US" sz="3298">
                <a:latin typeface="Poppins" pitchFamily="2" charset="77"/>
                <a:ea typeface="Roboto" panose="02000000000000000000" pitchFamily="2" charset="0"/>
                <a:cs typeface="Poppins" pitchFamily="2" charset="77"/>
              </a:rPr>
              <a:t>Countries that participated in or conducted surveillance for rotavirus disease were 4.2 times more likely to introduce rotavirus vaccine, compared to countries without surveillance</a:t>
            </a:r>
          </a:p>
        </p:txBody>
      </p:sp>
      <p:sp>
        <p:nvSpPr>
          <p:cNvPr id="8" name="Text Placeholder 5">
            <a:extLst>
              <a:ext uri="{FF2B5EF4-FFF2-40B4-BE49-F238E27FC236}">
                <a16:creationId xmlns:a16="http://schemas.microsoft.com/office/drawing/2014/main" id="{A8281686-9739-5856-62EC-FFF931201CC6}"/>
              </a:ext>
            </a:extLst>
          </p:cNvPr>
          <p:cNvSpPr txBox="1">
            <a:spLocks/>
          </p:cNvSpPr>
          <p:nvPr/>
        </p:nvSpPr>
        <p:spPr>
          <a:xfrm>
            <a:off x="838981" y="10632438"/>
            <a:ext cx="13735185" cy="485244"/>
          </a:xfrm>
          <a:prstGeom prst="rect">
            <a:avLst/>
          </a:prstGeom>
        </p:spPr>
        <p:txBody>
          <a:bodyPr/>
          <a:lstStyle>
            <a:lvl1pPr marL="0" indent="0" algn="l" defTabSz="914400" rtl="0" eaLnBrk="1" latinLnBrk="0" hangingPunct="1">
              <a:spcBef>
                <a:spcPts val="6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63" indent="-182563" algn="l" defTabSz="914400" rtl="0" eaLnBrk="1" latinLnBrk="0" hangingPunct="1">
              <a:spcBef>
                <a:spcPts val="6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8" indent="-149225" algn="l" defTabSz="914400" rtl="0" eaLnBrk="1" latinLnBrk="0" hangingPunct="1">
              <a:spcBef>
                <a:spcPts val="600"/>
              </a:spcBef>
              <a:buClr>
                <a:schemeClr val="accent3">
                  <a:lumMod val="75000"/>
                </a:schemeClr>
              </a:buClr>
              <a:buFont typeface="Arial" pitchFamily="34" charset="0"/>
              <a:buChar char="•"/>
              <a:tabLst>
                <a:tab pos="400050" algn="l"/>
              </a:tabLst>
              <a:defRPr sz="1200" kern="1200">
                <a:solidFill>
                  <a:schemeClr val="accent6"/>
                </a:solidFill>
                <a:latin typeface="Arial" pitchFamily="34" charset="0"/>
                <a:ea typeface="+mn-ea"/>
                <a:cs typeface="Arial" pitchFamily="34" charset="0"/>
              </a:defRPr>
            </a:lvl3pPr>
            <a:lvl4pPr marL="514350" indent="-171450" algn="l" defTabSz="914400" rtl="0" eaLnBrk="1" latinLnBrk="0" hangingPunct="1">
              <a:spcBef>
                <a:spcPts val="6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800" indent="-171450" algn="l" defTabSz="914400" rtl="0" eaLnBrk="1" latinLnBrk="0" hangingPunct="1">
              <a:spcBef>
                <a:spcPts val="6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79" i="1">
                <a:solidFill>
                  <a:schemeClr val="tx1"/>
                </a:solidFill>
                <a:latin typeface="+mj-lt"/>
                <a:hlinkClick r:id="rId2"/>
              </a:rPr>
              <a:t>https://academic.oup.com/jid/article/224/Supplement_3/S184/6361075</a:t>
            </a:r>
            <a:r>
              <a:rPr lang="en-US" sz="1979" i="1">
                <a:solidFill>
                  <a:schemeClr val="tx1"/>
                </a:solidFill>
                <a:latin typeface="+mj-lt"/>
              </a:rPr>
              <a:t> </a:t>
            </a:r>
          </a:p>
        </p:txBody>
      </p:sp>
      <p:pic>
        <p:nvPicPr>
          <p:cNvPr id="5" name="Picture 4">
            <a:extLst>
              <a:ext uri="{FF2B5EF4-FFF2-40B4-BE49-F238E27FC236}">
                <a16:creationId xmlns:a16="http://schemas.microsoft.com/office/drawing/2014/main" id="{64728D43-0394-9A16-BF1A-D7EA584622F9}"/>
              </a:ext>
            </a:extLst>
          </p:cNvPr>
          <p:cNvPicPr>
            <a:picLocks noChangeAspect="1"/>
          </p:cNvPicPr>
          <p:nvPr/>
        </p:nvPicPr>
        <p:blipFill>
          <a:blip r:embed="rId3"/>
          <a:stretch>
            <a:fillRect/>
          </a:stretch>
        </p:blipFill>
        <p:spPr>
          <a:xfrm>
            <a:off x="8532720" y="1966006"/>
            <a:ext cx="10728400" cy="8002689"/>
          </a:xfrm>
          <a:prstGeom prst="rect">
            <a:avLst/>
          </a:prstGeom>
        </p:spPr>
      </p:pic>
      <p:sp>
        <p:nvSpPr>
          <p:cNvPr id="3" name="Slide Number Placeholder 2">
            <a:extLst>
              <a:ext uri="{FF2B5EF4-FFF2-40B4-BE49-F238E27FC236}">
                <a16:creationId xmlns:a16="http://schemas.microsoft.com/office/drawing/2014/main" id="{3187A789-AF3C-AED4-B6AC-5E02EC2F1AE6}"/>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59</a:t>
            </a:fld>
            <a:endParaRPr lang="en-GB" sz="1400" dirty="0"/>
          </a:p>
        </p:txBody>
      </p:sp>
    </p:spTree>
    <p:extLst>
      <p:ext uri="{BB962C8B-B14F-4D97-AF65-F5344CB8AC3E}">
        <p14:creationId xmlns:p14="http://schemas.microsoft.com/office/powerpoint/2010/main" val="421432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914400" y="5029200"/>
            <a:ext cx="6400800" cy="2462213"/>
          </a:xfrm>
        </p:spPr>
        <p:txBody>
          <a:bodyPr/>
          <a:lstStyle/>
          <a:p>
            <a:pPr marL="0" marR="0" algn="l">
              <a:lnSpc>
                <a:spcPct val="100000"/>
              </a:lnSpc>
              <a:spcBef>
                <a:spcPts val="0"/>
              </a:spcBef>
              <a:spcAft>
                <a:spcPts val="0"/>
              </a:spcAft>
              <a:buNone/>
            </a:pPr>
            <a:r>
              <a:rPr lang="en-US" sz="4000" b="1" i="0" u="none" cap="none" dirty="0">
                <a:solidFill>
                  <a:srgbClr val="000000">
                    <a:alpha val="100000"/>
                  </a:srgbClr>
                </a:solidFill>
                <a:latin typeface="Poppins SemiBold"/>
                <a:cs typeface="Poppins SemiBold"/>
                <a:sym typeface="Poppins SemiBold"/>
              </a:rPr>
              <a:t>Global Rotavirus and Pediatric Diarrhea Surveillance Meeting – Decemb</a:t>
            </a:r>
            <a:r>
              <a:rPr lang="en-US" sz="4000" b="1" dirty="0">
                <a:solidFill>
                  <a:srgbClr val="000000">
                    <a:alpha val="100000"/>
                  </a:srgbClr>
                </a:solidFill>
                <a:latin typeface="Poppins SemiBold"/>
                <a:cs typeface="Poppins SemiBold"/>
                <a:sym typeface="Poppins SemiBold"/>
              </a:rPr>
              <a:t>er 2023</a:t>
            </a:r>
            <a:endParaRPr sz="4000" b="1" i="0" u="none" cap="none" dirty="0">
              <a:solidFill>
                <a:srgbClr val="000000">
                  <a:alpha val="100000"/>
                </a:srgbClr>
              </a:solidFill>
              <a:latin typeface="Poppins SemiBold"/>
              <a:cs typeface="Poppins SemiBold"/>
              <a:sym typeface="Poppins SemiBold"/>
            </a:endParaRPr>
          </a:p>
        </p:txBody>
      </p:sp>
    </p:spTree>
    <p:extLst>
      <p:ext uri="{BB962C8B-B14F-4D97-AF65-F5344CB8AC3E}">
        <p14:creationId xmlns:p14="http://schemas.microsoft.com/office/powerpoint/2010/main" val="10345040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3B4129-B1BB-9F68-6E8E-37BB74F87965}"/>
              </a:ext>
            </a:extLst>
          </p:cNvPr>
          <p:cNvSpPr>
            <a:spLocks noGrp="1"/>
          </p:cNvSpPr>
          <p:nvPr>
            <p:ph type="title"/>
          </p:nvPr>
        </p:nvSpPr>
        <p:spPr>
          <a:xfrm>
            <a:off x="952502" y="885878"/>
            <a:ext cx="18604604" cy="559127"/>
          </a:xfrm>
        </p:spPr>
        <p:txBody>
          <a:bodyPr/>
          <a:lstStyle/>
          <a:p>
            <a:r>
              <a:rPr lang="en-US" sz="4000"/>
              <a:t>Long-term global impact of rotavirus vaccination</a:t>
            </a:r>
          </a:p>
        </p:txBody>
      </p:sp>
      <p:sp>
        <p:nvSpPr>
          <p:cNvPr id="6" name="TextBox 5">
            <a:extLst>
              <a:ext uri="{FF2B5EF4-FFF2-40B4-BE49-F238E27FC236}">
                <a16:creationId xmlns:a16="http://schemas.microsoft.com/office/drawing/2014/main" id="{1E7BCE17-1EC5-DA0B-EBAA-055A5EDA3791}"/>
              </a:ext>
            </a:extLst>
          </p:cNvPr>
          <p:cNvSpPr txBox="1"/>
          <p:nvPr/>
        </p:nvSpPr>
        <p:spPr>
          <a:xfrm>
            <a:off x="12246785" y="1999203"/>
            <a:ext cx="7452921" cy="8283486"/>
          </a:xfrm>
          <a:prstGeom prst="rect">
            <a:avLst/>
          </a:prstGeom>
          <a:noFill/>
        </p:spPr>
        <p:txBody>
          <a:bodyPr wrap="square">
            <a:spAutoFit/>
          </a:bodyPr>
          <a:lstStyle/>
          <a:p>
            <a:pPr marL="571474" indent="-571474" fontAlgn="base">
              <a:lnSpc>
                <a:spcPct val="120000"/>
              </a:lnSpc>
              <a:spcAft>
                <a:spcPts val="1200"/>
              </a:spcAft>
              <a:buClr>
                <a:schemeClr val="accent1"/>
              </a:buClr>
              <a:buSzPct val="110000"/>
              <a:buFont typeface="Wingdings" pitchFamily="2" charset="2"/>
              <a:buChar char="§"/>
            </a:pPr>
            <a:r>
              <a:rPr lang="en-US" sz="3298">
                <a:latin typeface="Poppins" pitchFamily="2" charset="77"/>
                <a:ea typeface="Roboto" panose="02000000000000000000" pitchFamily="2" charset="0"/>
                <a:cs typeface="Poppins" pitchFamily="2" charset="77"/>
              </a:rPr>
              <a:t>Transmission model to estimate the long-term impact of rotavirus vaccination on deaths and disability adjusted life years (DALYs) from 2006 to 2034 for 112 low- and middle-income countries</a:t>
            </a:r>
          </a:p>
          <a:p>
            <a:pPr marL="571474" indent="-571474" fontAlgn="base">
              <a:lnSpc>
                <a:spcPct val="120000"/>
              </a:lnSpc>
              <a:spcAft>
                <a:spcPts val="1200"/>
              </a:spcAft>
              <a:buClr>
                <a:schemeClr val="accent1"/>
              </a:buClr>
              <a:buSzPct val="110000"/>
              <a:buFont typeface="Wingdings" pitchFamily="2" charset="2"/>
              <a:buChar char="§"/>
            </a:pPr>
            <a:r>
              <a:rPr lang="en-US" sz="3298">
                <a:latin typeface="Poppins" pitchFamily="2" charset="77"/>
                <a:ea typeface="Roboto" panose="02000000000000000000" pitchFamily="2" charset="0"/>
                <a:cs typeface="Poppins" pitchFamily="2" charset="77"/>
              </a:rPr>
              <a:t>Estimated that vaccination would reduce deaths from rotavirus by 49.1 % by 2034</a:t>
            </a:r>
          </a:p>
          <a:p>
            <a:pPr marL="571474" indent="-571474" fontAlgn="base">
              <a:lnSpc>
                <a:spcPct val="120000"/>
              </a:lnSpc>
              <a:spcAft>
                <a:spcPts val="1200"/>
              </a:spcAft>
              <a:buClr>
                <a:schemeClr val="accent1"/>
              </a:buClr>
              <a:buSzPct val="110000"/>
              <a:buFont typeface="Wingdings" pitchFamily="2" charset="2"/>
              <a:buChar char="§"/>
            </a:pPr>
            <a:r>
              <a:rPr lang="en-US" sz="3298">
                <a:latin typeface="Poppins" pitchFamily="2" charset="77"/>
                <a:ea typeface="Roboto" panose="02000000000000000000" pitchFamily="2" charset="0"/>
                <a:cs typeface="Poppins" pitchFamily="2" charset="77"/>
              </a:rPr>
              <a:t>69-97% of this benefit is due to direct benefit to vaccinated individuals</a:t>
            </a:r>
          </a:p>
        </p:txBody>
      </p:sp>
      <p:sp>
        <p:nvSpPr>
          <p:cNvPr id="8" name="Text Placeholder 5">
            <a:extLst>
              <a:ext uri="{FF2B5EF4-FFF2-40B4-BE49-F238E27FC236}">
                <a16:creationId xmlns:a16="http://schemas.microsoft.com/office/drawing/2014/main" id="{A8281686-9739-5856-62EC-FFF931201CC6}"/>
              </a:ext>
            </a:extLst>
          </p:cNvPr>
          <p:cNvSpPr txBox="1">
            <a:spLocks/>
          </p:cNvSpPr>
          <p:nvPr/>
        </p:nvSpPr>
        <p:spPr>
          <a:xfrm>
            <a:off x="838981" y="10632438"/>
            <a:ext cx="13735185" cy="485244"/>
          </a:xfrm>
          <a:prstGeom prst="rect">
            <a:avLst/>
          </a:prstGeom>
        </p:spPr>
        <p:txBody>
          <a:bodyPr/>
          <a:lstStyle>
            <a:lvl1pPr marL="0" indent="0" algn="l" defTabSz="914400" rtl="0" eaLnBrk="1" latinLnBrk="0" hangingPunct="1">
              <a:spcBef>
                <a:spcPts val="6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63" indent="-182563" algn="l" defTabSz="914400" rtl="0" eaLnBrk="1" latinLnBrk="0" hangingPunct="1">
              <a:spcBef>
                <a:spcPts val="6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8" indent="-149225" algn="l" defTabSz="914400" rtl="0" eaLnBrk="1" latinLnBrk="0" hangingPunct="1">
              <a:spcBef>
                <a:spcPts val="600"/>
              </a:spcBef>
              <a:buClr>
                <a:schemeClr val="accent3">
                  <a:lumMod val="75000"/>
                </a:schemeClr>
              </a:buClr>
              <a:buFont typeface="Arial" pitchFamily="34" charset="0"/>
              <a:buChar char="•"/>
              <a:tabLst>
                <a:tab pos="400050" algn="l"/>
              </a:tabLst>
              <a:defRPr sz="1200" kern="1200">
                <a:solidFill>
                  <a:schemeClr val="accent6"/>
                </a:solidFill>
                <a:latin typeface="Arial" pitchFamily="34" charset="0"/>
                <a:ea typeface="+mn-ea"/>
                <a:cs typeface="Arial" pitchFamily="34" charset="0"/>
              </a:defRPr>
            </a:lvl3pPr>
            <a:lvl4pPr marL="514350" indent="-171450" algn="l" defTabSz="914400" rtl="0" eaLnBrk="1" latinLnBrk="0" hangingPunct="1">
              <a:spcBef>
                <a:spcPts val="6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800" indent="-171450" algn="l" defTabSz="914400" rtl="0" eaLnBrk="1" latinLnBrk="0" hangingPunct="1">
              <a:spcBef>
                <a:spcPts val="6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79" i="1">
                <a:solidFill>
                  <a:schemeClr val="tx1"/>
                </a:solidFill>
                <a:latin typeface="+mj-lt"/>
                <a:hlinkClick r:id="rId2"/>
              </a:rPr>
              <a:t>https://www.sciencedirect.com/science/article/abs/pii/S0264410X22011938</a:t>
            </a:r>
            <a:r>
              <a:rPr lang="en-US" sz="1979" i="1">
                <a:solidFill>
                  <a:schemeClr val="tx1"/>
                </a:solidFill>
                <a:latin typeface="+mj-lt"/>
              </a:rPr>
              <a:t> </a:t>
            </a:r>
          </a:p>
        </p:txBody>
      </p:sp>
      <p:pic>
        <p:nvPicPr>
          <p:cNvPr id="9" name="Picture 8">
            <a:extLst>
              <a:ext uri="{FF2B5EF4-FFF2-40B4-BE49-F238E27FC236}">
                <a16:creationId xmlns:a16="http://schemas.microsoft.com/office/drawing/2014/main" id="{A07382C5-F608-63A2-757D-FABD83BD0510}"/>
              </a:ext>
            </a:extLst>
          </p:cNvPr>
          <p:cNvPicPr>
            <a:picLocks noChangeAspect="1"/>
          </p:cNvPicPr>
          <p:nvPr/>
        </p:nvPicPr>
        <p:blipFill>
          <a:blip r:embed="rId3"/>
          <a:stretch>
            <a:fillRect/>
          </a:stretch>
        </p:blipFill>
        <p:spPr>
          <a:xfrm>
            <a:off x="952502" y="1839153"/>
            <a:ext cx="10855598" cy="8139035"/>
          </a:xfrm>
          <a:prstGeom prst="rect">
            <a:avLst/>
          </a:prstGeom>
        </p:spPr>
      </p:pic>
      <p:sp>
        <p:nvSpPr>
          <p:cNvPr id="3" name="Slide Number Placeholder 2">
            <a:extLst>
              <a:ext uri="{FF2B5EF4-FFF2-40B4-BE49-F238E27FC236}">
                <a16:creationId xmlns:a16="http://schemas.microsoft.com/office/drawing/2014/main" id="{0FCDA2DD-BD96-435C-F400-BE1C4DBDBCC1}"/>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60</a:t>
            </a:fld>
            <a:endParaRPr lang="en-GB" sz="1400" dirty="0"/>
          </a:p>
        </p:txBody>
      </p:sp>
    </p:spTree>
    <p:extLst>
      <p:ext uri="{BB962C8B-B14F-4D97-AF65-F5344CB8AC3E}">
        <p14:creationId xmlns:p14="http://schemas.microsoft.com/office/powerpoint/2010/main" val="277366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2A027E40-C7E7-4BA4-8C94-315B75CEE413}"/>
              </a:ext>
            </a:extLst>
          </p:cNvPr>
          <p:cNvSpPr>
            <a:spLocks noGrp="1"/>
          </p:cNvSpPr>
          <p:nvPr>
            <p:ph type="sldNum" sz="quarter" idx="12"/>
          </p:nvPr>
        </p:nvSpPr>
        <p:spPr>
          <a:xfrm>
            <a:off x="17633419" y="10690406"/>
            <a:ext cx="1479335" cy="215444"/>
          </a:xfrm>
        </p:spPr>
        <p:txBody>
          <a:bodyPr/>
          <a:lstStyle/>
          <a:p>
            <a:fld id="{E2E31AFC-DF42-41A5-B57C-06A83BBA6616}" type="slidenum">
              <a:rPr lang="en-GB" sz="1400" smtClean="0"/>
              <a:pPr/>
              <a:t>61</a:t>
            </a:fld>
            <a:endParaRPr lang="en-GB" sz="1400"/>
          </a:p>
        </p:txBody>
      </p:sp>
      <p:sp>
        <p:nvSpPr>
          <p:cNvPr id="7" name="Title 6">
            <a:extLst>
              <a:ext uri="{FF2B5EF4-FFF2-40B4-BE49-F238E27FC236}">
                <a16:creationId xmlns:a16="http://schemas.microsoft.com/office/drawing/2014/main" id="{46D6845E-FD97-4FD4-9D7B-ED6EDB4CA217}"/>
              </a:ext>
            </a:extLst>
          </p:cNvPr>
          <p:cNvSpPr>
            <a:spLocks noGrp="1"/>
          </p:cNvSpPr>
          <p:nvPr>
            <p:ph type="title"/>
          </p:nvPr>
        </p:nvSpPr>
        <p:spPr>
          <a:xfrm>
            <a:off x="953142" y="886213"/>
            <a:ext cx="17651500" cy="559127"/>
          </a:xfrm>
        </p:spPr>
        <p:txBody>
          <a:bodyPr/>
          <a:lstStyle/>
          <a:p>
            <a:r>
              <a:rPr lang="en-GB" sz="4000"/>
              <a:t>Rotavirus vaccines prevented 139,000 child deaths in 2006-2019</a:t>
            </a:r>
          </a:p>
        </p:txBody>
      </p:sp>
      <p:sp>
        <p:nvSpPr>
          <p:cNvPr id="6" name="Text Placeholder 5">
            <a:extLst>
              <a:ext uri="{FF2B5EF4-FFF2-40B4-BE49-F238E27FC236}">
                <a16:creationId xmlns:a16="http://schemas.microsoft.com/office/drawing/2014/main" id="{16BE1142-C9B9-4684-86CB-C18BC2141FCE}"/>
              </a:ext>
            </a:extLst>
          </p:cNvPr>
          <p:cNvSpPr txBox="1">
            <a:spLocks/>
          </p:cNvSpPr>
          <p:nvPr/>
        </p:nvSpPr>
        <p:spPr>
          <a:xfrm>
            <a:off x="838980" y="10615019"/>
            <a:ext cx="15021130" cy="485244"/>
          </a:xfrm>
          <a:prstGeom prst="rect">
            <a:avLst/>
          </a:prstGeom>
        </p:spPr>
        <p:txBody>
          <a:bodyPr/>
          <a:lstStyle>
            <a:lvl1pPr marL="0" indent="0" algn="l" defTabSz="914400" rtl="0" eaLnBrk="1" latinLnBrk="0" hangingPunct="1">
              <a:spcBef>
                <a:spcPts val="6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63" indent="-182563" algn="l" defTabSz="914400" rtl="0" eaLnBrk="1" latinLnBrk="0" hangingPunct="1">
              <a:spcBef>
                <a:spcPts val="6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8" indent="-149225" algn="l" defTabSz="914400" rtl="0" eaLnBrk="1" latinLnBrk="0" hangingPunct="1">
              <a:spcBef>
                <a:spcPts val="600"/>
              </a:spcBef>
              <a:buClr>
                <a:schemeClr val="accent3">
                  <a:lumMod val="75000"/>
                </a:schemeClr>
              </a:buClr>
              <a:buFont typeface="Arial" pitchFamily="34" charset="0"/>
              <a:buChar char="•"/>
              <a:tabLst>
                <a:tab pos="400050" algn="l"/>
              </a:tabLst>
              <a:defRPr sz="1200" kern="1200">
                <a:solidFill>
                  <a:schemeClr val="accent6"/>
                </a:solidFill>
                <a:latin typeface="Arial" pitchFamily="34" charset="0"/>
                <a:ea typeface="+mn-ea"/>
                <a:cs typeface="Arial" pitchFamily="34" charset="0"/>
              </a:defRPr>
            </a:lvl3pPr>
            <a:lvl4pPr marL="514350" indent="-171450" algn="l" defTabSz="914400" rtl="0" eaLnBrk="1" latinLnBrk="0" hangingPunct="1">
              <a:spcBef>
                <a:spcPts val="6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800" indent="-171450" algn="l" defTabSz="914400" rtl="0" eaLnBrk="1" latinLnBrk="0" hangingPunct="1">
              <a:spcBef>
                <a:spcPts val="6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79" i="1">
                <a:solidFill>
                  <a:schemeClr val="tx1"/>
                </a:solidFill>
                <a:latin typeface="+mj-lt"/>
                <a:ea typeface="SimSun" panose="02010600030101010101" pitchFamily="2" charset="-122"/>
                <a:hlinkClick r:id="rId3"/>
              </a:rPr>
              <a:t>https://www.ijidonline.com/article/S1201-9712(23)00742-7/fulltext</a:t>
            </a:r>
            <a:r>
              <a:rPr lang="en-US" sz="1979" i="1">
                <a:solidFill>
                  <a:schemeClr val="tx1"/>
                </a:solidFill>
                <a:latin typeface="+mj-lt"/>
                <a:ea typeface="SimSun" panose="02010600030101010101" pitchFamily="2" charset="-122"/>
              </a:rPr>
              <a:t> </a:t>
            </a:r>
            <a:endParaRPr lang="en-US" sz="1979" i="1">
              <a:solidFill>
                <a:schemeClr val="tx1"/>
              </a:solidFill>
              <a:latin typeface="+mj-lt"/>
            </a:endParaRPr>
          </a:p>
        </p:txBody>
      </p:sp>
      <p:pic>
        <p:nvPicPr>
          <p:cNvPr id="4" name="Picture 3" descr="Diagram&#10;&#10;Description automatically generated with low confidence">
            <a:extLst>
              <a:ext uri="{FF2B5EF4-FFF2-40B4-BE49-F238E27FC236}">
                <a16:creationId xmlns:a16="http://schemas.microsoft.com/office/drawing/2014/main" id="{3B180B0F-1A2D-9051-C97F-5A15AD33363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159876" y="1749836"/>
            <a:ext cx="14504276" cy="8453094"/>
          </a:xfrm>
          <a:prstGeom prst="rect">
            <a:avLst/>
          </a:prstGeom>
        </p:spPr>
      </p:pic>
      <p:sp>
        <p:nvSpPr>
          <p:cNvPr id="5" name="TextBox 4">
            <a:extLst>
              <a:ext uri="{FF2B5EF4-FFF2-40B4-BE49-F238E27FC236}">
                <a16:creationId xmlns:a16="http://schemas.microsoft.com/office/drawing/2014/main" id="{E9139BE9-917C-8577-FC47-9CE387278A48}"/>
              </a:ext>
            </a:extLst>
          </p:cNvPr>
          <p:cNvSpPr txBox="1"/>
          <p:nvPr/>
        </p:nvSpPr>
        <p:spPr>
          <a:xfrm>
            <a:off x="16380976" y="4367048"/>
            <a:ext cx="1563248" cy="523220"/>
          </a:xfrm>
          <a:prstGeom prst="rect">
            <a:avLst/>
          </a:prstGeom>
          <a:noFill/>
        </p:spPr>
        <p:txBody>
          <a:bodyPr wrap="none" rtlCol="0">
            <a:spAutoFit/>
          </a:bodyPr>
          <a:lstStyle/>
          <a:p>
            <a:r>
              <a:rPr lang="en-US" sz="2800" b="1"/>
              <a:t>139,000</a:t>
            </a:r>
          </a:p>
        </p:txBody>
      </p:sp>
    </p:spTree>
    <p:extLst>
      <p:ext uri="{BB962C8B-B14F-4D97-AF65-F5344CB8AC3E}">
        <p14:creationId xmlns:p14="http://schemas.microsoft.com/office/powerpoint/2010/main" val="124272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142" y="886213"/>
            <a:ext cx="18603299" cy="559127"/>
          </a:xfrm>
        </p:spPr>
        <p:txBody>
          <a:bodyPr/>
          <a:lstStyle/>
          <a:p>
            <a:pPr algn="l" rtl="0" fontAlgn="base"/>
            <a:r>
              <a:rPr lang="en-US" sz="4000"/>
              <a:t>Other Recent Publications from </a:t>
            </a:r>
            <a:r>
              <a:rPr lang="en-US" sz="4000">
                <a:solidFill>
                  <a:srgbClr val="009ADE"/>
                </a:solidFill>
              </a:rPr>
              <a:t>GRSN</a:t>
            </a:r>
            <a:r>
              <a:rPr lang="en-US" sz="4000"/>
              <a:t>/</a:t>
            </a:r>
            <a:r>
              <a:rPr lang="en-US" sz="4000">
                <a:solidFill>
                  <a:srgbClr val="009ADE"/>
                </a:solidFill>
              </a:rPr>
              <a:t>GPDS</a:t>
            </a:r>
          </a:p>
        </p:txBody>
      </p:sp>
      <p:sp>
        <p:nvSpPr>
          <p:cNvPr id="4" name="TextBox 3">
            <a:extLst>
              <a:ext uri="{FF2B5EF4-FFF2-40B4-BE49-F238E27FC236}">
                <a16:creationId xmlns:a16="http://schemas.microsoft.com/office/drawing/2014/main" id="{98FE01A9-CA2C-4286-B130-00C2B318F4CE}"/>
              </a:ext>
            </a:extLst>
          </p:cNvPr>
          <p:cNvSpPr txBox="1"/>
          <p:nvPr/>
        </p:nvSpPr>
        <p:spPr>
          <a:xfrm>
            <a:off x="953142" y="1809159"/>
            <a:ext cx="18024734" cy="8378384"/>
          </a:xfrm>
          <a:prstGeom prst="rect">
            <a:avLst/>
          </a:prstGeom>
          <a:noFill/>
        </p:spPr>
        <p:txBody>
          <a:bodyPr wrap="square">
            <a:spAutoFit/>
          </a:bodyPr>
          <a:lstStyle/>
          <a:p>
            <a:pPr marL="800063" lvl="1" indent="-342885" fontAlgn="base">
              <a:spcAft>
                <a:spcPts val="1801"/>
              </a:spcAft>
              <a:buFont typeface="Arial" panose="020B0604020202020204" pitchFamily="34" charset="0"/>
              <a:buChar char="•"/>
            </a:pPr>
            <a:r>
              <a:rPr lang="en-US" sz="2638"/>
              <a:t>Cohen, Platts-Mills et al. </a:t>
            </a:r>
            <a:r>
              <a:rPr lang="en-US" sz="2638">
                <a:hlinkClick r:id="rId2"/>
              </a:rPr>
              <a:t>Aetiology and incidence of </a:t>
            </a:r>
            <a:r>
              <a:rPr lang="en-US" sz="2638" err="1">
                <a:hlinkClick r:id="rId2"/>
              </a:rPr>
              <a:t>diarrhoea</a:t>
            </a:r>
            <a:r>
              <a:rPr lang="en-US" sz="2638">
                <a:hlinkClick r:id="rId2"/>
              </a:rPr>
              <a:t> requiring hospitalization in children under 5 years of age in 28 low-income and middle-income countries: findings from the Global Pediatric Diarrhea Surveillance network</a:t>
            </a:r>
            <a:r>
              <a:rPr lang="en-US" sz="2638"/>
              <a:t>. </a:t>
            </a:r>
            <a:r>
              <a:rPr lang="en-US" sz="2638" i="1"/>
              <a:t>BMJ Global Health.</a:t>
            </a:r>
            <a:r>
              <a:rPr lang="en-US" sz="2638"/>
              <a:t> 2022; 7:e009548.</a:t>
            </a:r>
          </a:p>
          <a:p>
            <a:pPr marL="800063" lvl="1" indent="-342885" fontAlgn="base">
              <a:spcAft>
                <a:spcPts val="1801"/>
              </a:spcAft>
              <a:buFont typeface="Arial" panose="020B0604020202020204" pitchFamily="34" charset="0"/>
              <a:buChar char="•"/>
            </a:pPr>
            <a:r>
              <a:rPr lang="en-US" sz="2638"/>
              <a:t>Hartman et al. </a:t>
            </a:r>
            <a:r>
              <a:rPr lang="en-US" sz="2638" u="sng">
                <a:solidFill>
                  <a:srgbClr val="0563C1"/>
                </a:solidFill>
                <a:hlinkClick r:id="rId3"/>
              </a:rPr>
              <a:t>Risk factors for mortality among children under 5 years of age with severe diarrhea in low- and middle-income countries: Findings from the WHO-coordinated Global Rotavirus and Pediatric Diarrhea Surveillance Networks</a:t>
            </a:r>
            <a:r>
              <a:rPr lang="en-US" sz="2638"/>
              <a:t>. </a:t>
            </a:r>
            <a:r>
              <a:rPr lang="en-US" sz="2638" i="1"/>
              <a:t>Clin Infect Dis</a:t>
            </a:r>
            <a:r>
              <a:rPr lang="en-US" sz="2638"/>
              <a:t>. 2022;ciac561. </a:t>
            </a:r>
          </a:p>
          <a:p>
            <a:pPr marL="800063" lvl="1" indent="-342885" fontAlgn="base">
              <a:spcAft>
                <a:spcPts val="1801"/>
              </a:spcAft>
              <a:buFont typeface="Arial" panose="020B0604020202020204" pitchFamily="34" charset="0"/>
              <a:buChar char="•"/>
            </a:pPr>
            <a:r>
              <a:rPr lang="en-US" sz="2638"/>
              <a:t>Murray et al. </a:t>
            </a:r>
            <a:r>
              <a:rPr lang="en-US" sz="2638" u="sng" err="1">
                <a:solidFill>
                  <a:srgbClr val="0563C1"/>
                </a:solidFill>
                <a:hlinkClick r:id="rId4"/>
              </a:rPr>
              <a:t>Multicountry</a:t>
            </a:r>
            <a:r>
              <a:rPr lang="en-US" sz="2638" u="sng">
                <a:solidFill>
                  <a:srgbClr val="0563C1"/>
                </a:solidFill>
                <a:hlinkClick r:id="rId4"/>
              </a:rPr>
              <a:t> Analysis of Spectrum of Clinical Manifestations of Children &lt;5 Years of Age Hospitalized with Diarrhea</a:t>
            </a:r>
            <a:r>
              <a:rPr lang="en-US" sz="2638"/>
              <a:t>. </a:t>
            </a:r>
            <a:r>
              <a:rPr lang="en-US" sz="2638" i="1" err="1"/>
              <a:t>Emerg</a:t>
            </a:r>
            <a:r>
              <a:rPr lang="en-US" sz="2638" i="1"/>
              <a:t> Infect Dis</a:t>
            </a:r>
            <a:r>
              <a:rPr lang="en-US" sz="2638"/>
              <a:t>. 2019; 25(12):2253-2256. </a:t>
            </a:r>
          </a:p>
          <a:p>
            <a:pPr marL="800063" lvl="1" indent="-342885" fontAlgn="base">
              <a:spcAft>
                <a:spcPts val="1801"/>
              </a:spcAft>
              <a:buFont typeface="Arial" panose="020B0604020202020204" pitchFamily="34" charset="0"/>
              <a:buChar char="•"/>
            </a:pPr>
            <a:r>
              <a:rPr lang="en-US" sz="2638" err="1"/>
              <a:t>Aliabadi</a:t>
            </a:r>
            <a:r>
              <a:rPr lang="en-US" sz="2638"/>
              <a:t> et al. </a:t>
            </a:r>
            <a:r>
              <a:rPr lang="en-US" sz="2638" u="sng">
                <a:solidFill>
                  <a:srgbClr val="0563C1"/>
                </a:solidFill>
                <a:hlinkClick r:id="rId5"/>
              </a:rPr>
              <a:t>Global impact of rotavirus vaccine introduction on rotavirus </a:t>
            </a:r>
            <a:r>
              <a:rPr lang="en-US" sz="2638" u="sng" err="1">
                <a:solidFill>
                  <a:srgbClr val="0563C1"/>
                </a:solidFill>
                <a:hlinkClick r:id="rId5"/>
              </a:rPr>
              <a:t>hospitalisations</a:t>
            </a:r>
            <a:r>
              <a:rPr lang="en-US" sz="2638" u="sng">
                <a:solidFill>
                  <a:srgbClr val="0563C1"/>
                </a:solidFill>
                <a:hlinkClick r:id="rId5"/>
              </a:rPr>
              <a:t> among children under 5 years of age, 2008-16: findings from the Global Rotavirus Surveillance Network</a:t>
            </a:r>
            <a:r>
              <a:rPr lang="en-US" sz="2638"/>
              <a:t>. </a:t>
            </a:r>
            <a:r>
              <a:rPr lang="en-US" sz="2638" i="1"/>
              <a:t>Lancet Glob Health</a:t>
            </a:r>
            <a:r>
              <a:rPr lang="en-US" sz="2638"/>
              <a:t>. 2019; 7(7):e893-e903. </a:t>
            </a:r>
          </a:p>
          <a:p>
            <a:pPr marL="800063" lvl="1" indent="-342885" fontAlgn="base">
              <a:spcAft>
                <a:spcPts val="1801"/>
              </a:spcAft>
              <a:buFont typeface="Arial" panose="020B0604020202020204" pitchFamily="34" charset="0"/>
              <a:buChar char="•"/>
            </a:pPr>
            <a:r>
              <a:rPr lang="en-US" sz="2638" err="1"/>
              <a:t>Hasso-Agopsowicz</a:t>
            </a:r>
            <a:r>
              <a:rPr lang="en-US" sz="2638"/>
              <a:t> et al. </a:t>
            </a:r>
            <a:r>
              <a:rPr lang="en-US" sz="2638" u="sng">
                <a:solidFill>
                  <a:srgbClr val="0563C1"/>
                </a:solidFill>
                <a:hlinkClick r:id="rId6"/>
              </a:rPr>
              <a:t>Global Review of the Age Distribution of Rotavirus Disease in Children Aged &lt;5 Years Before the Introduction of Rotavirus Vaccination</a:t>
            </a:r>
            <a:r>
              <a:rPr lang="en-US" sz="2638"/>
              <a:t>. </a:t>
            </a:r>
            <a:r>
              <a:rPr lang="en-US" sz="2638" i="1"/>
              <a:t>Clin Infect Dis. </a:t>
            </a:r>
            <a:r>
              <a:rPr lang="en-US" sz="2638"/>
              <a:t>2019; 69(6):1071-1078. </a:t>
            </a:r>
          </a:p>
          <a:p>
            <a:pPr marL="800063" lvl="1" indent="-342885" fontAlgn="base">
              <a:spcAft>
                <a:spcPts val="1801"/>
              </a:spcAft>
              <a:buFont typeface="Arial" panose="020B0604020202020204" pitchFamily="34" charset="0"/>
              <a:buChar char="•"/>
            </a:pPr>
            <a:r>
              <a:rPr lang="en-US" sz="2638"/>
              <a:t>Hasan et al. </a:t>
            </a:r>
            <a:r>
              <a:rPr lang="en-US" sz="2638" u="sng">
                <a:solidFill>
                  <a:srgbClr val="0563C1"/>
                </a:solidFill>
                <a:hlinkClick r:id="rId7"/>
              </a:rPr>
              <a:t>Using pneumococcal and rotavirus surveillance in vaccine decision-making: A series of case studies in Bangladesh, Armenia and the Gambia</a:t>
            </a:r>
            <a:r>
              <a:rPr lang="en-US" sz="2638"/>
              <a:t>. </a:t>
            </a:r>
            <a:r>
              <a:rPr lang="en-US" sz="2638" i="1"/>
              <a:t>Vaccine</a:t>
            </a:r>
            <a:r>
              <a:rPr lang="en-US" sz="2638"/>
              <a:t>. 2018; 36(32 Pt B):4939-4943. </a:t>
            </a:r>
          </a:p>
          <a:p>
            <a:pPr marL="800063" lvl="1" indent="-342885" fontAlgn="base">
              <a:spcAft>
                <a:spcPts val="1801"/>
              </a:spcAft>
              <a:buFont typeface="Arial" panose="020B0604020202020204" pitchFamily="34" charset="0"/>
              <a:buChar char="•"/>
            </a:pPr>
            <a:r>
              <a:rPr lang="en-US" sz="2638" err="1"/>
              <a:t>Operario</a:t>
            </a:r>
            <a:r>
              <a:rPr lang="en-US" sz="2638"/>
              <a:t> et al. </a:t>
            </a:r>
            <a:r>
              <a:rPr lang="en-US" sz="2638" u="sng">
                <a:solidFill>
                  <a:srgbClr val="0563C1"/>
                </a:solidFill>
                <a:hlinkClick r:id="rId8"/>
              </a:rPr>
              <a:t>Etiology of Severe Acute Watery Diarrhea in Children in the Global Rotavirus Surveillance Network Using Quantitative Polymerase Chain Reaction</a:t>
            </a:r>
            <a:r>
              <a:rPr lang="en-US" sz="2638"/>
              <a:t>. </a:t>
            </a:r>
            <a:r>
              <a:rPr lang="en-US" sz="2638" i="1"/>
              <a:t>J Infect Dis. </a:t>
            </a:r>
            <a:r>
              <a:rPr lang="en-US" sz="2638"/>
              <a:t>2017; 216(2):220-227. </a:t>
            </a:r>
          </a:p>
        </p:txBody>
      </p:sp>
      <p:sp>
        <p:nvSpPr>
          <p:cNvPr id="3" name="Slide Number Placeholder 2">
            <a:extLst>
              <a:ext uri="{FF2B5EF4-FFF2-40B4-BE49-F238E27FC236}">
                <a16:creationId xmlns:a16="http://schemas.microsoft.com/office/drawing/2014/main" id="{A3B61869-FE7B-FCAB-2654-56FA8D3523AA}"/>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62</a:t>
            </a:fld>
            <a:endParaRPr lang="en-GB" sz="1400" dirty="0"/>
          </a:p>
        </p:txBody>
      </p:sp>
    </p:spTree>
    <p:extLst>
      <p:ext uri="{BB962C8B-B14F-4D97-AF65-F5344CB8AC3E}">
        <p14:creationId xmlns:p14="http://schemas.microsoft.com/office/powerpoint/2010/main" val="7875950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914400" y="5029200"/>
            <a:ext cx="6400800" cy="615553"/>
          </a:xfrm>
        </p:spPr>
        <p:txBody>
          <a:bodyPr/>
          <a:lstStyle/>
          <a:p>
            <a:pPr marL="0" marR="0" algn="l">
              <a:lnSpc>
                <a:spcPct val="100000"/>
              </a:lnSpc>
              <a:spcBef>
                <a:spcPts val="0"/>
              </a:spcBef>
              <a:spcAft>
                <a:spcPts val="0"/>
              </a:spcAft>
              <a:buNone/>
            </a:pPr>
            <a:r>
              <a:rPr lang="en-US" sz="4000" b="1" i="0" u="none" cap="none">
                <a:solidFill>
                  <a:srgbClr val="000000">
                    <a:alpha val="100000"/>
                  </a:srgbClr>
                </a:solidFill>
                <a:latin typeface="Poppins SemiBold"/>
                <a:cs typeface="Poppins SemiBold"/>
                <a:sym typeface="Poppins SemiBold"/>
              </a:rPr>
              <a:t>Additional information</a:t>
            </a:r>
            <a:endParaRPr sz="4000" b="1" i="0" u="none" cap="none">
              <a:solidFill>
                <a:srgbClr val="000000">
                  <a:alpha val="100000"/>
                </a:srgbClr>
              </a:solidFill>
              <a:latin typeface="Poppins SemiBold"/>
              <a:cs typeface="Poppins SemiBold"/>
              <a:sym typeface="Poppins SemiBold"/>
            </a:endParaRPr>
          </a:p>
        </p:txBody>
      </p:sp>
    </p:spTree>
    <p:extLst>
      <p:ext uri="{BB962C8B-B14F-4D97-AF65-F5344CB8AC3E}">
        <p14:creationId xmlns:p14="http://schemas.microsoft.com/office/powerpoint/2010/main" val="34101229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142" y="886212"/>
            <a:ext cx="18603299" cy="615553"/>
          </a:xfrm>
        </p:spPr>
        <p:txBody>
          <a:bodyPr/>
          <a:lstStyle/>
          <a:p>
            <a:pPr>
              <a:lnSpc>
                <a:spcPct val="100000"/>
              </a:lnSpc>
              <a:spcBef>
                <a:spcPts val="0"/>
              </a:spcBef>
            </a:pPr>
            <a:r>
              <a:rPr lang="en-US" sz="4000">
                <a:solidFill>
                  <a:srgbClr val="000000">
                    <a:alpha val="100000"/>
                  </a:srgbClr>
                </a:solidFill>
                <a:latin typeface="Poppins SemiBold"/>
                <a:cs typeface="Poppins SemiBold"/>
                <a:sym typeface="Poppins SemiBold"/>
              </a:rPr>
              <a:t>Acknowledgements</a:t>
            </a:r>
          </a:p>
        </p:txBody>
      </p:sp>
      <p:sp>
        <p:nvSpPr>
          <p:cNvPr id="5" name="TextBox 4">
            <a:extLst>
              <a:ext uri="{FF2B5EF4-FFF2-40B4-BE49-F238E27FC236}">
                <a16:creationId xmlns:a16="http://schemas.microsoft.com/office/drawing/2014/main" id="{7524EB4A-E9F1-4F83-9124-BBB6AADB00EA}"/>
              </a:ext>
            </a:extLst>
          </p:cNvPr>
          <p:cNvSpPr txBox="1"/>
          <p:nvPr/>
        </p:nvSpPr>
        <p:spPr>
          <a:xfrm>
            <a:off x="953142" y="2031287"/>
            <a:ext cx="18027275" cy="7379777"/>
          </a:xfrm>
          <a:prstGeom prst="rect">
            <a:avLst/>
          </a:prstGeom>
          <a:noFill/>
        </p:spPr>
        <p:txBody>
          <a:bodyPr wrap="square">
            <a:spAutoFit/>
          </a:bodyPr>
          <a:lstStyle/>
          <a:p>
            <a:pPr marL="571474" indent="-571474" fontAlgn="base">
              <a:lnSpc>
                <a:spcPct val="120000"/>
              </a:lnSpc>
              <a:spcAft>
                <a:spcPts val="1200"/>
              </a:spcAft>
              <a:buClr>
                <a:schemeClr val="accent1"/>
              </a:buClr>
              <a:buSzPct val="110000"/>
              <a:buFont typeface="Wingdings" pitchFamily="2" charset="2"/>
              <a:buChar char="§"/>
            </a:pPr>
            <a:r>
              <a:rPr lang="en-US" sz="3298">
                <a:latin typeface="Poppins" pitchFamily="2" charset="77"/>
                <a:ea typeface="Roboto" panose="02000000000000000000" pitchFamily="2" charset="0"/>
                <a:cs typeface="Poppins" pitchFamily="2" charset="77"/>
              </a:rPr>
              <a:t>All collaborators in the GRSN/GPDS networks</a:t>
            </a:r>
          </a:p>
          <a:p>
            <a:pPr marL="571474" indent="-571474" fontAlgn="base">
              <a:lnSpc>
                <a:spcPct val="120000"/>
              </a:lnSpc>
              <a:spcAft>
                <a:spcPts val="1200"/>
              </a:spcAft>
              <a:buClr>
                <a:schemeClr val="accent1"/>
              </a:buClr>
              <a:buSzPct val="110000"/>
              <a:buFont typeface="Wingdings" pitchFamily="2" charset="2"/>
              <a:buChar char="§"/>
            </a:pPr>
            <a:r>
              <a:rPr lang="en-US" sz="3298">
                <a:latin typeface="Poppins" pitchFamily="2" charset="77"/>
                <a:ea typeface="Roboto" panose="02000000000000000000" pitchFamily="2" charset="0"/>
                <a:cs typeface="Poppins" pitchFamily="2" charset="77"/>
              </a:rPr>
              <a:t>Participating Ministries of Health</a:t>
            </a:r>
          </a:p>
          <a:p>
            <a:pPr marL="571474" indent="-571474" fontAlgn="base">
              <a:lnSpc>
                <a:spcPct val="120000"/>
              </a:lnSpc>
              <a:spcAft>
                <a:spcPts val="1200"/>
              </a:spcAft>
              <a:buClr>
                <a:schemeClr val="accent1"/>
              </a:buClr>
              <a:buSzPct val="110000"/>
              <a:buFont typeface="Wingdings" pitchFamily="2" charset="2"/>
              <a:buChar char="§"/>
            </a:pPr>
            <a:r>
              <a:rPr lang="en-US" sz="3298">
                <a:latin typeface="Poppins" pitchFamily="2" charset="77"/>
                <a:ea typeface="Roboto" panose="02000000000000000000" pitchFamily="2" charset="0"/>
                <a:cs typeface="Poppins" pitchFamily="2" charset="77"/>
              </a:rPr>
              <a:t>Sentinel surveillance hospitals &amp; staff</a:t>
            </a:r>
          </a:p>
          <a:p>
            <a:pPr marL="571474" indent="-571474" fontAlgn="base">
              <a:lnSpc>
                <a:spcPct val="120000"/>
              </a:lnSpc>
              <a:spcAft>
                <a:spcPts val="1200"/>
              </a:spcAft>
              <a:buClr>
                <a:schemeClr val="accent1"/>
              </a:buClr>
              <a:buSzPct val="110000"/>
              <a:buFont typeface="Wingdings" pitchFamily="2" charset="2"/>
              <a:buChar char="§"/>
            </a:pPr>
            <a:r>
              <a:rPr lang="en-US" sz="3298">
                <a:latin typeface="Poppins" pitchFamily="2" charset="77"/>
                <a:ea typeface="Roboto" panose="02000000000000000000" pitchFamily="2" charset="0"/>
                <a:cs typeface="Poppins" pitchFamily="2" charset="77"/>
              </a:rPr>
              <a:t>WHO regional office and country office colleagues</a:t>
            </a:r>
          </a:p>
          <a:p>
            <a:pPr marL="571474" indent="-571474" fontAlgn="base">
              <a:lnSpc>
                <a:spcPct val="120000"/>
              </a:lnSpc>
              <a:spcAft>
                <a:spcPts val="1200"/>
              </a:spcAft>
              <a:buClr>
                <a:schemeClr val="accent1"/>
              </a:buClr>
              <a:buSzPct val="110000"/>
              <a:buFont typeface="Wingdings" pitchFamily="2" charset="2"/>
              <a:buChar char="§"/>
            </a:pPr>
            <a:r>
              <a:rPr lang="en-US" sz="3298">
                <a:latin typeface="Poppins" pitchFamily="2" charset="77"/>
                <a:ea typeface="Roboto" panose="02000000000000000000" pitchFamily="2" charset="0"/>
                <a:cs typeface="Poppins" pitchFamily="2" charset="77"/>
              </a:rPr>
              <a:t>National, Regional, and Global reference laboratories</a:t>
            </a:r>
          </a:p>
          <a:p>
            <a:pPr marL="571474" indent="-571474" fontAlgn="base">
              <a:lnSpc>
                <a:spcPct val="120000"/>
              </a:lnSpc>
              <a:spcAft>
                <a:spcPts val="1200"/>
              </a:spcAft>
              <a:buClr>
                <a:schemeClr val="accent1"/>
              </a:buClr>
              <a:buSzPct val="110000"/>
              <a:buFont typeface="Wingdings" pitchFamily="2" charset="2"/>
              <a:buChar char="§"/>
            </a:pPr>
            <a:r>
              <a:rPr lang="en-US" sz="3298">
                <a:latin typeface="Poppins" pitchFamily="2" charset="77"/>
                <a:ea typeface="Roboto" panose="02000000000000000000" pitchFamily="2" charset="0"/>
                <a:cs typeface="Poppins" pitchFamily="2" charset="77"/>
              </a:rPr>
              <a:t>Partners (U.S. Centers for Disease Control and Prevention, University of Virginia)</a:t>
            </a:r>
          </a:p>
          <a:p>
            <a:pPr marL="571474" indent="-571474" fontAlgn="base">
              <a:lnSpc>
                <a:spcPct val="120000"/>
              </a:lnSpc>
              <a:spcAft>
                <a:spcPts val="1200"/>
              </a:spcAft>
              <a:buClr>
                <a:schemeClr val="accent1"/>
              </a:buClr>
              <a:buSzPct val="110000"/>
              <a:buFont typeface="Wingdings" pitchFamily="2" charset="2"/>
              <a:buChar char="§"/>
            </a:pPr>
            <a:r>
              <a:rPr lang="en-US" sz="3298">
                <a:latin typeface="Poppins" pitchFamily="2" charset="77"/>
                <a:ea typeface="Roboto" panose="02000000000000000000" pitchFamily="2" charset="0"/>
                <a:cs typeface="Poppins" pitchFamily="2" charset="77"/>
              </a:rPr>
              <a:t>Global Burden of Disease Study – Institute for Health Metrics and Evaluation</a:t>
            </a:r>
          </a:p>
          <a:p>
            <a:pPr marL="571474" indent="-571474" fontAlgn="base">
              <a:lnSpc>
                <a:spcPct val="120000"/>
              </a:lnSpc>
              <a:spcAft>
                <a:spcPts val="1200"/>
              </a:spcAft>
              <a:buClr>
                <a:schemeClr val="accent1"/>
              </a:buClr>
              <a:buSzPct val="110000"/>
              <a:buFont typeface="Wingdings" pitchFamily="2" charset="2"/>
              <a:buChar char="§"/>
            </a:pPr>
            <a:r>
              <a:rPr lang="en-US" sz="3298">
                <a:latin typeface="Poppins" pitchFamily="2" charset="77"/>
                <a:ea typeface="Roboto" panose="02000000000000000000" pitchFamily="2" charset="0"/>
                <a:cs typeface="Poppins" pitchFamily="2" charset="77"/>
              </a:rPr>
              <a:t>Financial support from and the Bill &amp; Melinda Gates Foundation and the U.S. Centers for Disease Control and Prevention</a:t>
            </a:r>
          </a:p>
          <a:p>
            <a:pPr marL="571474" indent="-571474" fontAlgn="base">
              <a:lnSpc>
                <a:spcPct val="120000"/>
              </a:lnSpc>
              <a:spcAft>
                <a:spcPts val="1200"/>
              </a:spcAft>
              <a:buClr>
                <a:schemeClr val="accent1"/>
              </a:buClr>
              <a:buSzPct val="110000"/>
              <a:buFont typeface="Wingdings" pitchFamily="2" charset="2"/>
              <a:buChar char="§"/>
            </a:pPr>
            <a:r>
              <a:rPr lang="en-US" sz="3298">
                <a:latin typeface="Poppins" pitchFamily="2" charset="77"/>
                <a:ea typeface="Roboto" panose="02000000000000000000" pitchFamily="2" charset="0"/>
                <a:cs typeface="Poppins" pitchFamily="2" charset="77"/>
              </a:rPr>
              <a:t>WHO HQ VPD surveillance and risk assessment team, and Global monitoring team</a:t>
            </a:r>
          </a:p>
        </p:txBody>
      </p:sp>
      <p:sp>
        <p:nvSpPr>
          <p:cNvPr id="3" name="Slide Number Placeholder 2">
            <a:extLst>
              <a:ext uri="{FF2B5EF4-FFF2-40B4-BE49-F238E27FC236}">
                <a16:creationId xmlns:a16="http://schemas.microsoft.com/office/drawing/2014/main" id="{47587287-B0E5-C269-A3F5-0A8237A9D90F}"/>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64</a:t>
            </a:fld>
            <a:endParaRPr lang="en-GB" sz="1400" dirty="0"/>
          </a:p>
        </p:txBody>
      </p:sp>
    </p:spTree>
    <p:extLst>
      <p:ext uri="{BB962C8B-B14F-4D97-AF65-F5344CB8AC3E}">
        <p14:creationId xmlns:p14="http://schemas.microsoft.com/office/powerpoint/2010/main" val="42463923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2" y="885878"/>
            <a:ext cx="18604604" cy="615553"/>
          </a:xfrm>
        </p:spPr>
        <p:txBody>
          <a:bodyPr/>
          <a:lstStyle/>
          <a:p>
            <a:pPr marL="0" marR="0" algn="l">
              <a:lnSpc>
                <a:spcPct val="100000"/>
              </a:lnSpc>
              <a:spcBef>
                <a:spcPts val="0"/>
              </a:spcBef>
              <a:spcAft>
                <a:spcPts val="0"/>
              </a:spcAft>
              <a:buNone/>
            </a:pPr>
            <a:r>
              <a:rPr lang="en-US" sz="4000" b="1" i="0" u="none" cap="none">
                <a:solidFill>
                  <a:srgbClr val="000000">
                    <a:alpha val="100000"/>
                  </a:srgbClr>
                </a:solidFill>
                <a:latin typeface="Poppins SemiBold"/>
                <a:cs typeface="Poppins SemiBold"/>
                <a:sym typeface="Poppins SemiBold"/>
              </a:rPr>
              <a:t>Useful links</a:t>
            </a:r>
            <a:endParaRPr sz="4000" b="1" i="0" u="none" cap="none">
              <a:solidFill>
                <a:srgbClr val="000000">
                  <a:alpha val="100000"/>
                </a:srgbClr>
              </a:solidFill>
              <a:latin typeface="Poppins SemiBold"/>
              <a:cs typeface="Poppins SemiBold"/>
              <a:sym typeface="Poppins SemiBold"/>
            </a:endParaRPr>
          </a:p>
        </p:txBody>
      </p:sp>
      <p:sp>
        <p:nvSpPr>
          <p:cNvPr id="4" name="TextBox 3">
            <a:extLst>
              <a:ext uri="{FF2B5EF4-FFF2-40B4-BE49-F238E27FC236}">
                <a16:creationId xmlns:a16="http://schemas.microsoft.com/office/drawing/2014/main" id="{A29D3FC7-06CD-4825-996E-8C3334D6E1CD}"/>
              </a:ext>
            </a:extLst>
          </p:cNvPr>
          <p:cNvSpPr txBox="1"/>
          <p:nvPr/>
        </p:nvSpPr>
        <p:spPr>
          <a:xfrm>
            <a:off x="952502" y="2054275"/>
            <a:ext cx="15580268" cy="3970318"/>
          </a:xfrm>
          <a:prstGeom prst="rect">
            <a:avLst/>
          </a:prstGeom>
          <a:noFill/>
        </p:spPr>
        <p:txBody>
          <a:bodyPr wrap="square">
            <a:spAutoFit/>
          </a:bodyPr>
          <a:lstStyle/>
          <a:p>
            <a:pPr algn="l" rtl="0" fontAlgn="base"/>
            <a:r>
              <a:rPr lang="en-US" sz="3600" b="0" i="0" u="sng" strike="noStrike">
                <a:solidFill>
                  <a:srgbClr val="0563C1"/>
                </a:solidFill>
                <a:effectLst/>
                <a:latin typeface="+mj-lt"/>
                <a:hlinkClick r:id="rId2"/>
              </a:rPr>
              <a:t>WHO Vaccine-Preventable Disease Surveillance Standards</a:t>
            </a:r>
            <a:r>
              <a:rPr lang="en-US" sz="3600" b="0" i="0">
                <a:effectLst/>
                <a:latin typeface="+mj-lt"/>
              </a:rPr>
              <a:t> </a:t>
            </a:r>
          </a:p>
          <a:p>
            <a:pPr algn="l" rtl="0" fontAlgn="base"/>
            <a:endParaRPr lang="en-US" sz="3600" b="0" i="0">
              <a:effectLst/>
              <a:latin typeface="+mj-lt"/>
            </a:endParaRPr>
          </a:p>
          <a:p>
            <a:pPr algn="l" rtl="0" fontAlgn="base"/>
            <a:r>
              <a:rPr lang="en-US" sz="3600" b="0" i="0" u="sng" strike="noStrike">
                <a:solidFill>
                  <a:srgbClr val="0563C1"/>
                </a:solidFill>
                <a:effectLst/>
                <a:latin typeface="+mj-lt"/>
                <a:hlinkClick r:id="rId3"/>
              </a:rPr>
              <a:t>Rotavirus Laboratory Network</a:t>
            </a:r>
            <a:r>
              <a:rPr lang="en-US" sz="3600" b="0" i="0">
                <a:effectLst/>
                <a:latin typeface="+mj-lt"/>
              </a:rPr>
              <a:t> </a:t>
            </a:r>
          </a:p>
          <a:p>
            <a:pPr algn="l" rtl="0" fontAlgn="base"/>
            <a:endParaRPr lang="en-US" sz="3600" b="0" i="0">
              <a:effectLst/>
              <a:latin typeface="+mj-lt"/>
            </a:endParaRPr>
          </a:p>
          <a:p>
            <a:pPr algn="l" rtl="0" fontAlgn="base"/>
            <a:r>
              <a:rPr lang="en-US" sz="3600" b="0" i="0" u="sng" strike="noStrike">
                <a:solidFill>
                  <a:srgbClr val="0563C1"/>
                </a:solidFill>
                <a:effectLst/>
                <a:latin typeface="+mj-lt"/>
                <a:hlinkClick r:id="rId4"/>
              </a:rPr>
              <a:t>WHO Immunization Data</a:t>
            </a:r>
            <a:r>
              <a:rPr lang="en-US" sz="3600" b="0" i="0">
                <a:effectLst/>
                <a:latin typeface="+mj-lt"/>
              </a:rPr>
              <a:t> </a:t>
            </a:r>
          </a:p>
          <a:p>
            <a:pPr algn="l" rtl="0" fontAlgn="base"/>
            <a:endParaRPr lang="en-US" sz="3600" b="0" i="0">
              <a:effectLst/>
              <a:latin typeface="+mj-lt"/>
            </a:endParaRPr>
          </a:p>
          <a:p>
            <a:pPr algn="l" rtl="0" fontAlgn="base"/>
            <a:r>
              <a:rPr lang="en-US" sz="3600" b="0" i="0" u="sng" strike="noStrike">
                <a:solidFill>
                  <a:srgbClr val="0563C1"/>
                </a:solidFill>
                <a:effectLst/>
                <a:latin typeface="+mj-lt"/>
                <a:hlinkClick r:id="rId5"/>
              </a:rPr>
              <a:t>WHO Department of Immunization, Vaccines and Biologicals</a:t>
            </a:r>
            <a:r>
              <a:rPr lang="en-US" sz="3600" b="0" i="0">
                <a:effectLst/>
                <a:latin typeface="+mj-lt"/>
              </a:rPr>
              <a:t> </a:t>
            </a:r>
          </a:p>
        </p:txBody>
      </p:sp>
      <p:sp>
        <p:nvSpPr>
          <p:cNvPr id="3" name="Slide Number Placeholder 2">
            <a:extLst>
              <a:ext uri="{FF2B5EF4-FFF2-40B4-BE49-F238E27FC236}">
                <a16:creationId xmlns:a16="http://schemas.microsoft.com/office/drawing/2014/main" id="{BBE64BC7-0B0A-820E-E35D-02BCA5BE0ED3}"/>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65</a:t>
            </a:fld>
            <a:endParaRPr lang="en-GB" sz="1400" dirty="0"/>
          </a:p>
        </p:txBody>
      </p:sp>
    </p:spTree>
    <p:extLst>
      <p:ext uri="{BB962C8B-B14F-4D97-AF65-F5344CB8AC3E}">
        <p14:creationId xmlns:p14="http://schemas.microsoft.com/office/powerpoint/2010/main" val="503924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2" y="885878"/>
            <a:ext cx="18604604" cy="615553"/>
          </a:xfrm>
        </p:spPr>
        <p:txBody>
          <a:bodyPr/>
          <a:lstStyle/>
          <a:p>
            <a:pPr marL="0" marR="0" algn="l">
              <a:lnSpc>
                <a:spcPct val="100000"/>
              </a:lnSpc>
              <a:spcBef>
                <a:spcPts val="0"/>
              </a:spcBef>
              <a:spcAft>
                <a:spcPts val="0"/>
              </a:spcAft>
              <a:buNone/>
            </a:pPr>
            <a:r>
              <a:rPr lang="en-US" sz="4000" b="1" i="0" u="none" cap="none">
                <a:solidFill>
                  <a:srgbClr val="000000">
                    <a:alpha val="100000"/>
                  </a:srgbClr>
                </a:solidFill>
                <a:latin typeface="Poppins SemiBold"/>
                <a:cs typeface="Poppins SemiBold"/>
                <a:sym typeface="Poppins SemiBold"/>
              </a:rPr>
              <a:t>Contact us</a:t>
            </a:r>
            <a:endParaRPr sz="4000" b="1" i="0" u="none" cap="none">
              <a:solidFill>
                <a:srgbClr val="000000">
                  <a:alpha val="100000"/>
                </a:srgbClr>
              </a:solidFill>
              <a:latin typeface="Poppins SemiBold"/>
              <a:cs typeface="Poppins SemiBold"/>
              <a:sym typeface="Poppins SemiBold"/>
            </a:endParaRPr>
          </a:p>
        </p:txBody>
      </p:sp>
      <p:sp>
        <p:nvSpPr>
          <p:cNvPr id="4" name="TextBox 3">
            <a:extLst>
              <a:ext uri="{FF2B5EF4-FFF2-40B4-BE49-F238E27FC236}">
                <a16:creationId xmlns:a16="http://schemas.microsoft.com/office/drawing/2014/main" id="{A29D3FC7-06CD-4825-996E-8C3334D6E1CD}"/>
              </a:ext>
            </a:extLst>
          </p:cNvPr>
          <p:cNvSpPr txBox="1"/>
          <p:nvPr/>
        </p:nvSpPr>
        <p:spPr>
          <a:xfrm>
            <a:off x="952502" y="2054275"/>
            <a:ext cx="18244564" cy="7300075"/>
          </a:xfrm>
          <a:prstGeom prst="rect">
            <a:avLst/>
          </a:prstGeom>
          <a:noFill/>
        </p:spPr>
        <p:txBody>
          <a:bodyPr wrap="square">
            <a:spAutoFit/>
          </a:bodyPr>
          <a:lstStyle/>
          <a:p>
            <a:pPr marL="0" marR="0">
              <a:lnSpc>
                <a:spcPct val="107000"/>
              </a:lnSpc>
              <a:spcBef>
                <a:spcPts val="0"/>
              </a:spcBef>
              <a:spcAft>
                <a:spcPts val="800"/>
              </a:spcAft>
            </a:pPr>
            <a:r>
              <a:rPr lang="en-US" sz="2800">
                <a:effectLst/>
                <a:ea typeface="Calibri" panose="020F0502020204030204" pitchFamily="34" charset="0"/>
                <a:cs typeface="Times New Roman" panose="02020603050405020304" pitchFamily="18" charset="0"/>
              </a:rPr>
              <a:t>Epidemiology Focal Point							Heidi Soeters </a:t>
            </a:r>
            <a:r>
              <a:rPr lang="en-US" sz="2800" u="sng">
                <a:solidFill>
                  <a:srgbClr val="0563C1"/>
                </a:solidFill>
                <a:effectLst/>
                <a:ea typeface="Calibri" panose="020F0502020204030204" pitchFamily="34" charset="0"/>
                <a:cs typeface="Times New Roman" panose="02020603050405020304" pitchFamily="18" charset="0"/>
                <a:hlinkClick r:id="rId2"/>
              </a:rPr>
              <a:t>soetersh@who.int</a:t>
            </a:r>
            <a:endParaRPr lang="en-US" sz="2800" u="sng">
              <a:solidFill>
                <a:srgbClr val="0563C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80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a:effectLst/>
                <a:ea typeface="Calibri" panose="020F0502020204030204" pitchFamily="34" charset="0"/>
                <a:cs typeface="Times New Roman" panose="02020603050405020304" pitchFamily="18" charset="0"/>
              </a:rPr>
              <a:t>Data Focal Point								</a:t>
            </a:r>
            <a:r>
              <a:rPr lang="fr-FR" sz="2800">
                <a:effectLst/>
                <a:ea typeface="Calibri" panose="020F0502020204030204" pitchFamily="34" charset="0"/>
                <a:cs typeface="Times New Roman" panose="02020603050405020304" pitchFamily="18" charset="0"/>
              </a:rPr>
              <a:t>Sébastien Antoni </a:t>
            </a:r>
            <a:r>
              <a:rPr lang="fr-FR" sz="2800" u="sng">
                <a:solidFill>
                  <a:srgbClr val="0563C1"/>
                </a:solidFill>
                <a:effectLst/>
                <a:ea typeface="Calibri" panose="020F0502020204030204" pitchFamily="34" charset="0"/>
                <a:cs typeface="Times New Roman" panose="02020603050405020304" pitchFamily="18" charset="0"/>
                <a:hlinkClick r:id="rId3"/>
              </a:rPr>
              <a:t>antonis@who.int</a:t>
            </a:r>
            <a:r>
              <a:rPr lang="fr-FR" sz="280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280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2800" err="1">
                <a:effectLst/>
                <a:ea typeface="Calibri" panose="020F0502020204030204" pitchFamily="34" charset="0"/>
                <a:cs typeface="Times New Roman" panose="02020603050405020304" pitchFamily="18" charset="0"/>
              </a:rPr>
              <a:t>Lab</a:t>
            </a:r>
            <a:r>
              <a:rPr lang="fr-FR" sz="2800">
                <a:effectLst/>
                <a:ea typeface="Calibri" panose="020F0502020204030204" pitchFamily="34" charset="0"/>
                <a:cs typeface="Times New Roman" panose="02020603050405020304" pitchFamily="18" charset="0"/>
              </a:rPr>
              <a:t> Focal Points								</a:t>
            </a:r>
            <a:r>
              <a:rPr lang="en-US" sz="2800">
                <a:effectLst/>
                <a:ea typeface="Calibri" panose="020F0502020204030204" pitchFamily="34" charset="0"/>
                <a:cs typeface="Times New Roman" panose="02020603050405020304" pitchFamily="18" charset="0"/>
              </a:rPr>
              <a:t>Mick Mulders </a:t>
            </a:r>
            <a:r>
              <a:rPr lang="en-US" sz="2800" u="sng">
                <a:solidFill>
                  <a:srgbClr val="0563C1"/>
                </a:solidFill>
                <a:effectLst/>
                <a:ea typeface="Calibri" panose="020F0502020204030204" pitchFamily="34" charset="0"/>
                <a:cs typeface="Times New Roman" panose="02020603050405020304" pitchFamily="18" charset="0"/>
                <a:hlinkClick r:id="rId4"/>
              </a:rPr>
              <a:t>muldersm@who.int</a:t>
            </a:r>
            <a:endParaRPr lang="en-US" sz="2800">
              <a:effectLst/>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fr-FR" sz="2800">
                <a:effectLst/>
                <a:ea typeface="Calibri" panose="020F0502020204030204" pitchFamily="34" charset="0"/>
                <a:cs typeface="Times New Roman" panose="02020603050405020304" pitchFamily="18" charset="0"/>
              </a:rPr>
              <a:t>											Shilpa Iyer </a:t>
            </a:r>
            <a:r>
              <a:rPr lang="fr-FR" sz="2800">
                <a:effectLst/>
                <a:ea typeface="Calibri" panose="020F0502020204030204" pitchFamily="34" charset="0"/>
                <a:cs typeface="Times New Roman" panose="02020603050405020304" pitchFamily="18" charset="0"/>
                <a:hlinkClick r:id="rId5"/>
              </a:rPr>
              <a:t>iyers@who.int</a:t>
            </a:r>
            <a:r>
              <a:rPr lang="fr-FR" sz="2800">
                <a:effectLst/>
                <a:ea typeface="Calibri" panose="020F0502020204030204" pitchFamily="34" charset="0"/>
                <a:cs typeface="Times New Roman" panose="02020603050405020304" pitchFamily="18" charset="0"/>
              </a:rPr>
              <a:t> </a:t>
            </a:r>
            <a:endParaRPr lang="en-US" sz="280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800">
              <a:effectLst/>
              <a:ea typeface="Calibri" panose="020F0502020204030204" pitchFamily="34" charset="0"/>
              <a:cs typeface="Times New Roman" panose="02020603050405020304" pitchFamily="18" charset="0"/>
            </a:endParaRPr>
          </a:p>
          <a:p>
            <a:pPr algn="l" rtl="0" fontAlgn="base"/>
            <a:br>
              <a:rPr lang="en-US" sz="3600" b="0" i="0">
                <a:effectLst/>
                <a:latin typeface="+mj-lt"/>
              </a:rPr>
            </a:br>
            <a:r>
              <a:rPr lang="en-US" sz="3600" b="1" i="0">
                <a:effectLst/>
                <a:latin typeface="+mj-lt"/>
              </a:rPr>
              <a:t>Our mailing address is:</a:t>
            </a:r>
            <a:r>
              <a:rPr lang="en-US" sz="3600" b="0" i="0">
                <a:effectLst/>
                <a:latin typeface="+mj-lt"/>
              </a:rPr>
              <a:t> </a:t>
            </a:r>
          </a:p>
          <a:p>
            <a:pPr algn="l" rtl="0" fontAlgn="base"/>
            <a:endParaRPr lang="en-US" sz="2800" b="0" i="0">
              <a:effectLst/>
              <a:latin typeface="+mj-lt"/>
            </a:endParaRPr>
          </a:p>
          <a:p>
            <a:pPr algn="l" rtl="0" fontAlgn="base"/>
            <a:r>
              <a:rPr lang="en-US" sz="2800" b="0" i="0">
                <a:effectLst/>
                <a:latin typeface="+mj-lt"/>
              </a:rPr>
              <a:t>World Health Organization </a:t>
            </a:r>
          </a:p>
          <a:p>
            <a:pPr algn="l" rtl="0" fontAlgn="base"/>
            <a:r>
              <a:rPr lang="en-US" sz="2800" b="0" i="0">
                <a:effectLst/>
                <a:latin typeface="+mj-lt"/>
              </a:rPr>
              <a:t>Avenue </a:t>
            </a:r>
            <a:r>
              <a:rPr lang="en-US" sz="2800" b="0" i="0" err="1">
                <a:effectLst/>
                <a:latin typeface="+mj-lt"/>
              </a:rPr>
              <a:t>Appia</a:t>
            </a:r>
            <a:r>
              <a:rPr lang="en-US" sz="2800" b="0" i="0">
                <a:effectLst/>
                <a:latin typeface="+mj-lt"/>
              </a:rPr>
              <a:t> 20 </a:t>
            </a:r>
          </a:p>
          <a:p>
            <a:pPr algn="l" rtl="0" fontAlgn="base"/>
            <a:r>
              <a:rPr lang="en-US" sz="2800" b="0" i="0">
                <a:effectLst/>
                <a:latin typeface="+mj-lt"/>
              </a:rPr>
              <a:t>Geneve 1211  </a:t>
            </a:r>
          </a:p>
          <a:p>
            <a:pPr algn="l" rtl="0" fontAlgn="base"/>
            <a:r>
              <a:rPr lang="en-US" sz="2800" b="0" i="0">
                <a:effectLst/>
                <a:latin typeface="+mj-lt"/>
              </a:rPr>
              <a:t>Switzerland </a:t>
            </a:r>
          </a:p>
        </p:txBody>
      </p:sp>
      <p:sp>
        <p:nvSpPr>
          <p:cNvPr id="3" name="Slide Number Placeholder 2">
            <a:extLst>
              <a:ext uri="{FF2B5EF4-FFF2-40B4-BE49-F238E27FC236}">
                <a16:creationId xmlns:a16="http://schemas.microsoft.com/office/drawing/2014/main" id="{7DBCDEE1-0C87-2A27-C08A-84CC4196AF5D}"/>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66</a:t>
            </a:fld>
            <a:endParaRPr lang="en-GB" sz="1400" dirty="0"/>
          </a:p>
        </p:txBody>
      </p:sp>
    </p:spTree>
    <p:extLst>
      <p:ext uri="{BB962C8B-B14F-4D97-AF65-F5344CB8AC3E}">
        <p14:creationId xmlns:p14="http://schemas.microsoft.com/office/powerpoint/2010/main" val="41915238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2" y="885878"/>
            <a:ext cx="18604604" cy="615553"/>
          </a:xfrm>
        </p:spPr>
        <p:txBody>
          <a:bodyPr/>
          <a:lstStyle/>
          <a:p>
            <a:pPr marL="0" marR="0" algn="l">
              <a:lnSpc>
                <a:spcPct val="100000"/>
              </a:lnSpc>
              <a:spcBef>
                <a:spcPts val="0"/>
              </a:spcBef>
              <a:spcAft>
                <a:spcPts val="0"/>
              </a:spcAft>
              <a:buNone/>
            </a:pPr>
            <a:r>
              <a:rPr lang="en-US" sz="4000" b="1" i="0" u="none" cap="none">
                <a:solidFill>
                  <a:srgbClr val="000000">
                    <a:alpha val="100000"/>
                  </a:srgbClr>
                </a:solidFill>
                <a:latin typeface="Poppins SemiBold"/>
                <a:cs typeface="Poppins SemiBold"/>
                <a:sym typeface="Poppins SemiBold"/>
              </a:rPr>
              <a:t>How to subscribe</a:t>
            </a:r>
            <a:endParaRPr sz="4000" b="1" i="0" u="none" cap="none">
              <a:solidFill>
                <a:srgbClr val="000000">
                  <a:alpha val="100000"/>
                </a:srgbClr>
              </a:solidFill>
              <a:latin typeface="Poppins SemiBold"/>
              <a:cs typeface="Poppins SemiBold"/>
              <a:sym typeface="Poppins SemiBold"/>
            </a:endParaRPr>
          </a:p>
        </p:txBody>
      </p:sp>
      <p:sp>
        <p:nvSpPr>
          <p:cNvPr id="3" name="TextBox 2">
            <a:extLst>
              <a:ext uri="{FF2B5EF4-FFF2-40B4-BE49-F238E27FC236}">
                <a16:creationId xmlns:a16="http://schemas.microsoft.com/office/drawing/2014/main" id="{E8CDFFE1-7FF0-48C0-8D4A-87093D921E74}"/>
              </a:ext>
            </a:extLst>
          </p:cNvPr>
          <p:cNvSpPr txBox="1"/>
          <p:nvPr/>
        </p:nvSpPr>
        <p:spPr>
          <a:xfrm>
            <a:off x="952502" y="2126283"/>
            <a:ext cx="18028540" cy="2506840"/>
          </a:xfrm>
          <a:prstGeom prst="rect">
            <a:avLst/>
          </a:prstGeom>
          <a:noFill/>
        </p:spPr>
        <p:txBody>
          <a:bodyPr wrap="square">
            <a:spAutoFit/>
          </a:bodyPr>
          <a:lstStyle/>
          <a:p>
            <a:pPr algn="l" rtl="0" fontAlgn="base">
              <a:lnSpc>
                <a:spcPct val="150000"/>
              </a:lnSpc>
            </a:pPr>
            <a:r>
              <a:rPr lang="en-US" sz="3600" b="0" i="0">
                <a:effectLst/>
                <a:latin typeface="+mj-lt"/>
              </a:rPr>
              <a:t>To subscribe to this global rotavirus and pediatric diarrhea surveillance update, please contact Sébastien Antoni at </a:t>
            </a:r>
            <a:r>
              <a:rPr lang="en-US" sz="3600" b="0" i="0">
                <a:effectLst/>
                <a:latin typeface="+mj-lt"/>
                <a:hlinkClick r:id="rId2"/>
              </a:rPr>
              <a:t>antonis@who.int</a:t>
            </a:r>
            <a:endParaRPr lang="en-US" sz="3600" b="0" i="0">
              <a:effectLst/>
              <a:latin typeface="+mj-lt"/>
            </a:endParaRPr>
          </a:p>
          <a:p>
            <a:pPr algn="l" rtl="0" fontAlgn="base">
              <a:lnSpc>
                <a:spcPct val="150000"/>
              </a:lnSpc>
            </a:pPr>
            <a:endParaRPr lang="en-US" sz="3600" b="0" i="0">
              <a:effectLst/>
              <a:latin typeface="+mj-lt"/>
            </a:endParaRPr>
          </a:p>
        </p:txBody>
      </p:sp>
      <p:sp>
        <p:nvSpPr>
          <p:cNvPr id="5" name="Slide Number Placeholder 2">
            <a:extLst>
              <a:ext uri="{FF2B5EF4-FFF2-40B4-BE49-F238E27FC236}">
                <a16:creationId xmlns:a16="http://schemas.microsoft.com/office/drawing/2014/main" id="{5DF8038B-98B2-4A21-02CD-8CF38364570C}"/>
              </a:ext>
            </a:extLst>
          </p:cNvPr>
          <p:cNvSpPr>
            <a:spLocks noGrp="1"/>
          </p:cNvSpPr>
          <p:nvPr>
            <p:ph type="sldNum" sz="quarter" idx="12"/>
          </p:nvPr>
        </p:nvSpPr>
        <p:spPr>
          <a:xfrm>
            <a:off x="17633950" y="10690760"/>
            <a:ext cx="1479438" cy="215444"/>
          </a:xfrm>
        </p:spPr>
        <p:txBody>
          <a:bodyPr/>
          <a:lstStyle/>
          <a:p>
            <a:fld id="{E2E31AFC-DF42-41A5-B57C-06A83BBA6616}" type="slidenum">
              <a:rPr lang="en-GB" sz="1400" smtClean="0"/>
              <a:t>67</a:t>
            </a:fld>
            <a:endParaRPr lang="en-GB" sz="1400" dirty="0"/>
          </a:p>
        </p:txBody>
      </p:sp>
    </p:spTree>
    <p:extLst>
      <p:ext uri="{BB962C8B-B14F-4D97-AF65-F5344CB8AC3E}">
        <p14:creationId xmlns:p14="http://schemas.microsoft.com/office/powerpoint/2010/main" val="3273665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93BD67D-EBF6-438C-AD54-D42C41157ECB}"/>
              </a:ext>
            </a:extLst>
          </p:cNvPr>
          <p:cNvSpPr>
            <a:spLocks noGrp="1"/>
          </p:cNvSpPr>
          <p:nvPr>
            <p:ph type="sldNum" sz="quarter" idx="12"/>
          </p:nvPr>
        </p:nvSpPr>
        <p:spPr>
          <a:xfrm>
            <a:off x="17633950" y="10690760"/>
            <a:ext cx="1479438" cy="215444"/>
          </a:xfrm>
        </p:spPr>
        <p:txBody>
          <a:bodyPr/>
          <a:lstStyle/>
          <a:p>
            <a:fld id="{81D60167-4931-47E6-BA6A-407CBD079E47}" type="slidenum">
              <a:rPr lang="en-GB" sz="1400" smtClean="0"/>
              <a:pPr/>
              <a:t>7</a:t>
            </a:fld>
            <a:endParaRPr lang="en-GB" sz="1400" dirty="0"/>
          </a:p>
        </p:txBody>
      </p:sp>
      <p:sp>
        <p:nvSpPr>
          <p:cNvPr id="3" name="object 3"/>
          <p:cNvSpPr txBox="1">
            <a:spLocks noGrp="1"/>
          </p:cNvSpPr>
          <p:nvPr>
            <p:ph type="title"/>
          </p:nvPr>
        </p:nvSpPr>
        <p:spPr>
          <a:xfrm>
            <a:off x="952501" y="885878"/>
            <a:ext cx="17815183" cy="571310"/>
          </a:xfrm>
        </p:spPr>
        <p:txBody>
          <a:bodyPr vert="horz" wrap="square" lIns="0" tIns="12065" rIns="0" bIns="0" rtlCol="0">
            <a:spAutoFit/>
          </a:bodyPr>
          <a:lstStyle/>
          <a:p>
            <a:r>
              <a:rPr lang="en-US" sz="4000" b="1"/>
              <a:t>Global Rotavirus and Pediatric Diarrhea and Surveillance Meeting</a:t>
            </a:r>
            <a:endParaRPr lang="en-GB" sz="4000"/>
          </a:p>
        </p:txBody>
      </p:sp>
      <p:sp>
        <p:nvSpPr>
          <p:cNvPr id="16" name="Text Placeholder 15">
            <a:extLst>
              <a:ext uri="{FF2B5EF4-FFF2-40B4-BE49-F238E27FC236}">
                <a16:creationId xmlns:a16="http://schemas.microsoft.com/office/drawing/2014/main" id="{4D8AFF02-398A-4160-BA74-AD7C935A59BB}"/>
              </a:ext>
            </a:extLst>
          </p:cNvPr>
          <p:cNvSpPr>
            <a:spLocks noGrp="1"/>
          </p:cNvSpPr>
          <p:nvPr>
            <p:ph type="body" sz="quarter" idx="14"/>
          </p:nvPr>
        </p:nvSpPr>
        <p:spPr>
          <a:xfrm>
            <a:off x="952500" y="1905250"/>
            <a:ext cx="18199100" cy="8668527"/>
          </a:xfrm>
        </p:spPr>
        <p:txBody>
          <a:bodyPr vert="horz" wrap="square" lIns="0" tIns="0" rIns="0" bIns="0" numCol="1" spcCol="1440000" rtlCol="0" anchor="t" anchorCtr="0">
            <a:spAutoFit/>
          </a:bodyPr>
          <a:lstStyle/>
          <a:p>
            <a:pPr marL="342900" indent="-342900">
              <a:buSzPct val="110000"/>
              <a:buFont typeface="Wingdings" pitchFamily="2" charset="2"/>
              <a:buChar char="§"/>
            </a:pPr>
            <a:r>
              <a:rPr lang="en-GB" sz="2800" dirty="0">
                <a:latin typeface="Poppins"/>
                <a:ea typeface="Roboto"/>
                <a:cs typeface="Poppins"/>
              </a:rPr>
              <a:t>Held at the Western Pacific Regional Office (WPRO) campus in Manila, Philippines, 11-13 December 2023</a:t>
            </a:r>
          </a:p>
          <a:p>
            <a:pPr marL="342900" indent="-342900">
              <a:buSzPct val="110000"/>
              <a:buFont typeface="Wingdings" pitchFamily="2" charset="2"/>
              <a:buChar char="§"/>
            </a:pPr>
            <a:r>
              <a:rPr lang="en-GB" sz="2800" dirty="0">
                <a:latin typeface="Poppins"/>
                <a:ea typeface="Roboto"/>
                <a:cs typeface="Poppins"/>
              </a:rPr>
              <a:t>The meeting brought together &gt;60 colleagues from WHO HQ, Regional Offices, Country Offices, Ministries of Health, Regional Reference Laboratories and partners (U.S. CDC, University of Virginia, Bill &amp; Melinda Gates Foundation)</a:t>
            </a:r>
          </a:p>
          <a:p>
            <a:pPr marL="342900" indent="-342900">
              <a:buSzPct val="110000"/>
              <a:buFont typeface="Wingdings" pitchFamily="2" charset="2"/>
              <a:buChar char="§"/>
            </a:pPr>
            <a:r>
              <a:rPr lang="en-GB" sz="2800" dirty="0">
                <a:latin typeface="Poppins"/>
                <a:ea typeface="Roboto"/>
                <a:cs typeface="Poppins"/>
              </a:rPr>
              <a:t>Meeting conclusions:</a:t>
            </a:r>
          </a:p>
          <a:p>
            <a:pPr marL="961390" lvl="1" indent="-457200">
              <a:buFont typeface="Arial" panose="020B0604020202020204" pitchFamily="34" charset="0"/>
              <a:buChar char="•"/>
            </a:pPr>
            <a:r>
              <a:rPr lang="en-US" sz="2400" dirty="0">
                <a:latin typeface="Poppins"/>
                <a:ea typeface="Roboto"/>
                <a:cs typeface="Poppins"/>
              </a:rPr>
              <a:t>Recent data showed that the Global Rotavirus and Pediatric Diarrhea Surveillance networks continue to recover from COVID-19 pandemic impact on surveillance performance, and to get back on the intended schedule of specimen testing and data reporting</a:t>
            </a:r>
          </a:p>
          <a:p>
            <a:pPr marL="961390" lvl="1" indent="-457200">
              <a:buFont typeface="Arial" panose="020B0604020202020204" pitchFamily="34" charset="0"/>
              <a:buChar char="•"/>
            </a:pPr>
            <a:r>
              <a:rPr lang="en-US" sz="2400" dirty="0">
                <a:latin typeface="Poppins"/>
                <a:ea typeface="Roboto"/>
                <a:cs typeface="Poppins"/>
              </a:rPr>
              <a:t>The meeting highlighted the most recent country to join Global Pediatric Diarrhea Surveillance (Philippines) as well as other Western Pacific Region countries participating in the surveillance networks</a:t>
            </a:r>
          </a:p>
          <a:p>
            <a:pPr marL="961390" lvl="1" indent="-457200">
              <a:buFont typeface="Arial" panose="020B0604020202020204" pitchFamily="34" charset="0"/>
              <a:buChar char="•"/>
            </a:pPr>
            <a:r>
              <a:rPr lang="en-US" sz="2400" dirty="0">
                <a:latin typeface="Poppins"/>
                <a:ea typeface="Roboto"/>
                <a:cs typeface="Poppins"/>
              </a:rPr>
              <a:t>We collectively discussed priorities and future activities for rotavirus and pediatric diarrhea surveillance, as well as priorities and activities specific to each WHO Region</a:t>
            </a:r>
          </a:p>
          <a:p>
            <a:pPr marL="342900" indent="-342900">
              <a:buSzPct val="110000"/>
              <a:buFont typeface="Wingdings" pitchFamily="2" charset="2"/>
              <a:buChar char="§"/>
            </a:pPr>
            <a:r>
              <a:rPr lang="en-US" sz="2800" dirty="0">
                <a:latin typeface="Poppins"/>
                <a:ea typeface="Roboto"/>
                <a:cs typeface="Poppins"/>
              </a:rPr>
              <a:t>The final meeting report is available online: </a:t>
            </a:r>
            <a:r>
              <a:rPr lang="en-US" sz="2800" dirty="0">
                <a:hlinkClick r:id="rId2"/>
              </a:rPr>
              <a:t>Global rotavirus and pediatric diarrhea surveillance: meeting report, WHO Regional Office for the Western Pacific, Manila, Philippines, 11-13 December 2023</a:t>
            </a:r>
            <a:endParaRPr lang="en-GB" sz="2800" dirty="0">
              <a:latin typeface="Poppins"/>
              <a:ea typeface="Roboto"/>
              <a:cs typeface="Poppins"/>
            </a:endParaRPr>
          </a:p>
        </p:txBody>
      </p:sp>
    </p:spTree>
    <p:extLst>
      <p:ext uri="{BB962C8B-B14F-4D97-AF65-F5344CB8AC3E}">
        <p14:creationId xmlns:p14="http://schemas.microsoft.com/office/powerpoint/2010/main" val="373884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93BD67D-EBF6-438C-AD54-D42C41157ECB}"/>
              </a:ext>
            </a:extLst>
          </p:cNvPr>
          <p:cNvSpPr>
            <a:spLocks noGrp="1"/>
          </p:cNvSpPr>
          <p:nvPr>
            <p:ph type="sldNum" sz="quarter" idx="12"/>
          </p:nvPr>
        </p:nvSpPr>
        <p:spPr>
          <a:xfrm>
            <a:off x="17633950" y="10690760"/>
            <a:ext cx="1479438" cy="215444"/>
          </a:xfrm>
        </p:spPr>
        <p:txBody>
          <a:bodyPr/>
          <a:lstStyle/>
          <a:p>
            <a:fld id="{81D60167-4931-47E6-BA6A-407CBD079E47}" type="slidenum">
              <a:rPr lang="en-GB" sz="1400" smtClean="0"/>
              <a:pPr/>
              <a:t>8</a:t>
            </a:fld>
            <a:endParaRPr lang="en-GB" sz="1400"/>
          </a:p>
        </p:txBody>
      </p:sp>
      <p:sp>
        <p:nvSpPr>
          <p:cNvPr id="3" name="object 3"/>
          <p:cNvSpPr txBox="1">
            <a:spLocks noGrp="1"/>
          </p:cNvSpPr>
          <p:nvPr>
            <p:ph type="title"/>
          </p:nvPr>
        </p:nvSpPr>
        <p:spPr>
          <a:xfrm>
            <a:off x="952502" y="885878"/>
            <a:ext cx="17740232" cy="571310"/>
          </a:xfrm>
        </p:spPr>
        <p:txBody>
          <a:bodyPr vert="horz" wrap="square" lIns="0" tIns="12065" rIns="0" bIns="0" rtlCol="0">
            <a:spAutoFit/>
          </a:bodyPr>
          <a:lstStyle/>
          <a:p>
            <a:r>
              <a:rPr lang="en-US" sz="4000" b="1"/>
              <a:t>Global Rotavirus and Pediatric Diarrhea Surveillance Meeting</a:t>
            </a:r>
            <a:endParaRPr lang="en-GB" sz="4000"/>
          </a:p>
        </p:txBody>
      </p:sp>
      <p:pic>
        <p:nvPicPr>
          <p:cNvPr id="2" name="Picture 1" descr="A group of people posing for a photo&#10;&#10;Description automatically generated">
            <a:extLst>
              <a:ext uri="{FF2B5EF4-FFF2-40B4-BE49-F238E27FC236}">
                <a16:creationId xmlns:a16="http://schemas.microsoft.com/office/drawing/2014/main" id="{9A4AD03C-C351-2D54-CD28-589E3F8FF9E2}"/>
              </a:ext>
            </a:extLst>
          </p:cNvPr>
          <p:cNvPicPr>
            <a:picLocks noChangeAspect="1"/>
          </p:cNvPicPr>
          <p:nvPr/>
        </p:nvPicPr>
        <p:blipFill rotWithShape="1">
          <a:blip r:embed="rId2"/>
          <a:srcRect t="22393" b="15753"/>
          <a:stretch/>
        </p:blipFill>
        <p:spPr>
          <a:xfrm>
            <a:off x="952502" y="2158588"/>
            <a:ext cx="18164163" cy="7495083"/>
          </a:xfrm>
          <a:prstGeom prst="rect">
            <a:avLst/>
          </a:prstGeom>
        </p:spPr>
      </p:pic>
    </p:spTree>
    <p:extLst>
      <p:ext uri="{BB962C8B-B14F-4D97-AF65-F5344CB8AC3E}">
        <p14:creationId xmlns:p14="http://schemas.microsoft.com/office/powerpoint/2010/main" val="301332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914400" y="5029200"/>
            <a:ext cx="6400800" cy="1846659"/>
          </a:xfrm>
        </p:spPr>
        <p:txBody>
          <a:bodyPr/>
          <a:lstStyle/>
          <a:p>
            <a:pPr marL="0" marR="0" algn="l">
              <a:lnSpc>
                <a:spcPct val="100000"/>
              </a:lnSpc>
              <a:spcBef>
                <a:spcPts val="0"/>
              </a:spcBef>
              <a:spcAft>
                <a:spcPts val="0"/>
              </a:spcAft>
              <a:buNone/>
            </a:pPr>
            <a:r>
              <a:rPr lang="en-US" sz="4000" b="1" i="0" u="none" cap="none">
                <a:solidFill>
                  <a:srgbClr val="000000">
                    <a:alpha val="100000"/>
                  </a:srgbClr>
                </a:solidFill>
                <a:latin typeface="Poppins SemiBold"/>
                <a:cs typeface="Poppins SemiBold"/>
                <a:sym typeface="Poppins SemiBold"/>
              </a:rPr>
              <a:t>Global Rotavirus Surveillance Network</a:t>
            </a:r>
          </a:p>
          <a:p>
            <a:pPr marL="0" marR="0" algn="l">
              <a:lnSpc>
                <a:spcPct val="100000"/>
              </a:lnSpc>
              <a:spcBef>
                <a:spcPts val="0"/>
              </a:spcBef>
              <a:spcAft>
                <a:spcPts val="0"/>
              </a:spcAft>
              <a:buNone/>
            </a:pPr>
            <a:r>
              <a:rPr lang="en-US" sz="4000">
                <a:solidFill>
                  <a:srgbClr val="000000">
                    <a:alpha val="100000"/>
                  </a:srgbClr>
                </a:solidFill>
                <a:latin typeface="Poppins SemiBold"/>
                <a:cs typeface="Poppins SemiBold"/>
                <a:sym typeface="Poppins SemiBold"/>
              </a:rPr>
              <a:t>(</a:t>
            </a:r>
            <a:r>
              <a:rPr lang="en-US" sz="4000">
                <a:solidFill>
                  <a:srgbClr val="009ADE"/>
                </a:solidFill>
                <a:latin typeface="Poppins SemiBold"/>
                <a:cs typeface="Poppins SemiBold"/>
                <a:sym typeface="Poppins SemiBold"/>
              </a:rPr>
              <a:t>GRSN</a:t>
            </a:r>
            <a:r>
              <a:rPr lang="en-US" sz="4000">
                <a:solidFill>
                  <a:srgbClr val="000000">
                    <a:alpha val="100000"/>
                  </a:srgbClr>
                </a:solidFill>
                <a:latin typeface="Poppins SemiBold"/>
                <a:cs typeface="Poppins SemiBold"/>
                <a:sym typeface="Poppins SemiBold"/>
              </a:rPr>
              <a:t>)</a:t>
            </a:r>
            <a:endParaRPr sz="4000" b="1" i="0" u="none" cap="none">
              <a:solidFill>
                <a:srgbClr val="000000">
                  <a:alpha val="100000"/>
                </a:srgbClr>
              </a:solidFill>
              <a:latin typeface="Poppins SemiBold"/>
              <a:cs typeface="Poppins SemiBold"/>
              <a:sym typeface="Poppins SemiBold"/>
            </a:endParaRPr>
          </a:p>
        </p:txBody>
      </p:sp>
    </p:spTree>
    <p:extLst>
      <p:ext uri="{BB962C8B-B14F-4D97-AF65-F5344CB8AC3E}">
        <p14:creationId xmlns:p14="http://schemas.microsoft.com/office/powerpoint/2010/main" val="492986693"/>
      </p:ext>
    </p:extLst>
  </p:cSld>
  <p:clrMapOvr>
    <a:masterClrMapping/>
  </p:clrMapOvr>
</p:sld>
</file>

<file path=ppt/theme/theme1.xml><?xml version="1.0" encoding="utf-8"?>
<a:theme xmlns:a="http://schemas.openxmlformats.org/drawingml/2006/main" name="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4" id="{2D0C221C-34FA-B949-A0FC-203A2549DFF0}" vid="{1AE36D0E-67F7-4F41-BE60-C6EE0DE72B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f8844e5-dbc7-4a99-914b-4c1e544e1600">
      <Terms xmlns="http://schemas.microsoft.com/office/infopath/2007/PartnerControls"/>
    </lcf76f155ced4ddcb4097134ff3c332f>
    <TaxCatchAll xmlns="3039acbe-0701-4809-b89c-56ec6dbdc121" xsi:nil="true"/>
    <No_x002e_ xmlns="4f8844e5-dbc7-4a99-914b-4c1e544e1600" xsi:nil="true"/>
    <SharedWithUsers xmlns="3039acbe-0701-4809-b89c-56ec6dbdc121">
      <UserInfo>
        <DisplayName>ANTONI, Sébastien</DisplayName>
        <AccountId>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C4F4F8C673C242A40081C9183480EA" ma:contentTypeVersion="19" ma:contentTypeDescription="Create a new document." ma:contentTypeScope="" ma:versionID="2b7496bf4488e68f3f8e1fcca8e9d122">
  <xsd:schema xmlns:xsd="http://www.w3.org/2001/XMLSchema" xmlns:xs="http://www.w3.org/2001/XMLSchema" xmlns:p="http://schemas.microsoft.com/office/2006/metadata/properties" xmlns:ns2="4f8844e5-dbc7-4a99-914b-4c1e544e1600" xmlns:ns3="3039acbe-0701-4809-b89c-56ec6dbdc121" targetNamespace="http://schemas.microsoft.com/office/2006/metadata/properties" ma:root="true" ma:fieldsID="3b77c353304c315e31ab1e26cf00663a" ns2:_="" ns3:_="">
    <xsd:import namespace="4f8844e5-dbc7-4a99-914b-4c1e544e1600"/>
    <xsd:import namespace="3039acbe-0701-4809-b89c-56ec6dbdc1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No_x002e_"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8844e5-dbc7-4a99-914b-4c1e544e16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No_x002e_" ma:index="24" nillable="true" ma:displayName="No." ma:format="Dropdown" ma:internalName="No_x002e_" ma:percentage="FALSE">
      <xsd:simpleType>
        <xsd:restriction base="dms:Number"/>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39acbe-0701-4809-b89c-56ec6dbdc12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de4da65-169f-4c21-8495-4261f1ca9ba0}" ma:internalName="TaxCatchAll" ma:showField="CatchAllData" ma:web="3039acbe-0701-4809-b89c-56ec6dbdc1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D6A9F6-21E1-40CA-B5C0-0711BAFD625D}">
  <ds:schemaRefs>
    <ds:schemaRef ds:uri="http://schemas.microsoft.com/sharepoint/v3/contenttype/forms"/>
  </ds:schemaRefs>
</ds:datastoreItem>
</file>

<file path=customXml/itemProps2.xml><?xml version="1.0" encoding="utf-8"?>
<ds:datastoreItem xmlns:ds="http://schemas.openxmlformats.org/officeDocument/2006/customXml" ds:itemID="{7D817FE7-582B-4876-8FF9-1E7A13A0867C}">
  <ds:schemaRefs>
    <ds:schemaRef ds:uri="3039acbe-0701-4809-b89c-56ec6dbdc121"/>
    <ds:schemaRef ds:uri="4f8844e5-dbc7-4a99-914b-4c1e544e1600"/>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788E58D-3B7B-411A-8E83-F803CC14189A}">
  <ds:schemaRefs>
    <ds:schemaRef ds:uri="3039acbe-0701-4809-b89c-56ec6dbdc121"/>
    <ds:schemaRef ds:uri="4f8844e5-dbc7-4a99-914b-4c1e544e16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WHO_template_2021</Template>
  <TotalTime>1635</TotalTime>
  <Words>3650</Words>
  <Application>Microsoft Office PowerPoint</Application>
  <PresentationFormat>Custom</PresentationFormat>
  <Paragraphs>482</Paragraphs>
  <Slides>67</Slides>
  <Notes>20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WHO/IVB Presentation</vt:lpstr>
      <vt:lpstr>PowerPoint Presentation</vt:lpstr>
      <vt:lpstr>Introduction</vt:lpstr>
      <vt:lpstr>Disclaimers</vt:lpstr>
      <vt:lpstr>GRSN &amp; GPDS update: contents</vt:lpstr>
      <vt:lpstr>Surveillance objectives</vt:lpstr>
      <vt:lpstr>PowerPoint Presentation</vt:lpstr>
      <vt:lpstr>Global Rotavirus and Pediatric Diarrhea and Surveillance Meeting</vt:lpstr>
      <vt:lpstr>Global Rotavirus and Pediatric Diarrhea Surveillance Meeting</vt:lpstr>
      <vt:lpstr>PowerPoint Presentation</vt:lpstr>
      <vt:lpstr>Over a decade of rotavirus surveillance</vt:lpstr>
      <vt:lpstr>Countries reporting data to the Global Rotavirus Surveillance Network, 2021</vt:lpstr>
      <vt:lpstr>Countries reporting data to the Global Rotavirus Surveillance Network, 2022</vt:lpstr>
      <vt:lpstr>Countries reporting data to the Global Rotavirus Surveillance Network, 2023</vt:lpstr>
      <vt:lpstr>PowerPoint Presentation</vt:lpstr>
      <vt:lpstr>Global GRSN surveillance performance trends, 2016-2023</vt:lpstr>
      <vt:lpstr>Regional GRSN surveillance performance, 2021</vt:lpstr>
      <vt:lpstr>Regional GRSN surveillance performance, 2022</vt:lpstr>
      <vt:lpstr>Regional GRSN surveillance performance, 2023</vt:lpstr>
      <vt:lpstr>GRSN surveillance performance conclusions</vt:lpstr>
      <vt:lpstr>PowerPoint Presentation</vt:lpstr>
      <vt:lpstr>The proportion of countries participating in GRSN that have introduced rotavirus vaccine has increased in recent years</vt:lpstr>
      <vt:lpstr>Rotavirus positivity was significantly lower in GRSN countries with rotavirus vaccine, 2016-2022</vt:lpstr>
      <vt:lpstr>Rotavirus positivity was consistently lower in GRSN countries with rotavirus vaccine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GRSN rotavirus positivity conclusions</vt:lpstr>
      <vt:lpstr>PowerPoint Presentation</vt:lpstr>
      <vt:lpstr>Rotavirus genotype distribution in GRSN, 2021</vt:lpstr>
      <vt:lpstr>Rotavirus genotype distribution in GRSN, 2022</vt:lpstr>
      <vt:lpstr>Rotavirus genotype distribution in GRSN, 2023</vt:lpstr>
      <vt:lpstr>PowerPoint Presentation</vt:lpstr>
      <vt:lpstr>In 2022, the GRSN laboratory network consisted of:</vt:lpstr>
      <vt:lpstr>GRSN Laboratory Network: Summary of Lab Capacities</vt:lpstr>
      <vt:lpstr>Rotavirus External Quality Assessment</vt:lpstr>
      <vt:lpstr>GRSN laboratory participation in 2022 Rotavirus EQA</vt:lpstr>
      <vt:lpstr>2022 Rotavirus EQA Program Response Times</vt:lpstr>
      <vt:lpstr>2022 Rotavirus EQA Laboratory Performance</vt:lpstr>
      <vt:lpstr>Rotavirus enzyme immunoassay kits used by labs participating in the 2022 rotavirus EQA program</vt:lpstr>
      <vt:lpstr>Rotavirus Lab Manual revision</vt:lpstr>
      <vt:lpstr>PowerPoint Presentation</vt:lpstr>
      <vt:lpstr>Global Pediatric Diarrhea Surveillance (GPDS) </vt:lpstr>
      <vt:lpstr>Countries participating in the Global Pediatric Diarrhea Surveillance network (GPDS), 2022</vt:lpstr>
      <vt:lpstr>Global Pediatric Diarrhea Surveillance - updates</vt:lpstr>
      <vt:lpstr>Pathogen-specific attributable fractions of hospitalized diarrhea in children aged &lt;5 years in Global Pediatric Diarrhea Surveillance both globally and by WHO Region, 2017–2021 </vt:lpstr>
      <vt:lpstr>Pathogen-specific attributable fractions of hospitalized diarrhea in children aged &lt;5 years in countries that have introduced rotavirus vaccine only, GPDS 2017-2021</vt:lpstr>
      <vt:lpstr>GPDS 2017-2021: Overall trends in pathogen-specific attributable fractions for countries included in all 5 years of surveillance</vt:lpstr>
      <vt:lpstr>GPDS 2017-2021: Overall trends in pathogen-specific attributable fractions for countries included in all 5 years of surveillance, stratified by WHO Region</vt:lpstr>
      <vt:lpstr>GPDS 2017-2020: Pathogen-specific attributable incidence of diarrhea hospitalizations</vt:lpstr>
      <vt:lpstr>GPDS conclusions</vt:lpstr>
      <vt:lpstr>PowerPoint Presentation</vt:lpstr>
      <vt:lpstr>GPDS in India</vt:lpstr>
      <vt:lpstr>Rotavirus genotypes</vt:lpstr>
      <vt:lpstr>Association between rotavirus surveillance &amp; vaccine introduction</vt:lpstr>
      <vt:lpstr>Long-term global impact of rotavirus vaccination</vt:lpstr>
      <vt:lpstr>Rotavirus vaccines prevented 139,000 child deaths in 2006-2019</vt:lpstr>
      <vt:lpstr>Other Recent Publications from GRSN/GPDS</vt:lpstr>
      <vt:lpstr>PowerPoint Presentation</vt:lpstr>
      <vt:lpstr>Acknowledgements</vt:lpstr>
      <vt:lpstr>Useful links</vt:lpstr>
      <vt:lpstr>Contact us</vt:lpstr>
      <vt:lpstr>How to subscribe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IVB Master Deck</dc:title>
  <dc:creator>ANTONI, Sébastien</dc:creator>
  <cp:lastModifiedBy>SOETERS, Heidi</cp:lastModifiedBy>
  <cp:revision>70</cp:revision>
  <dcterms:created xsi:type="dcterms:W3CDTF">2021-10-11T09:22:33Z</dcterms:created>
  <dcterms:modified xsi:type="dcterms:W3CDTF">2024-07-23T07:11:18Z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0x010100B5C4F4F8C673C242A40081C9183480EA</vt:lpwstr>
  </property>
  <property fmtid="{D5CDD505-2E9C-101B-9397-08002B2CF9AE}" pid="3" name="MediaServiceImageTags">
    <vt:lpwstr/>
  </property>
</Properties>
</file>